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2"/>
    <p:sldMasterId id="2147483702" r:id="rId3"/>
  </p:sldMasterIdLst>
  <p:notesMasterIdLst>
    <p:notesMasterId r:id="rId37"/>
  </p:notesMasterIdLst>
  <p:sldIdLst>
    <p:sldId id="351" r:id="rId4"/>
    <p:sldId id="420" r:id="rId5"/>
    <p:sldId id="425" r:id="rId6"/>
    <p:sldId id="424" r:id="rId7"/>
    <p:sldId id="406" r:id="rId8"/>
    <p:sldId id="408" r:id="rId9"/>
    <p:sldId id="422" r:id="rId10"/>
    <p:sldId id="410" r:id="rId11"/>
    <p:sldId id="411" r:id="rId12"/>
    <p:sldId id="412" r:id="rId13"/>
    <p:sldId id="413" r:id="rId14"/>
    <p:sldId id="414" r:id="rId15"/>
    <p:sldId id="415" r:id="rId16"/>
    <p:sldId id="423" r:id="rId17"/>
    <p:sldId id="421" r:id="rId18"/>
    <p:sldId id="416" r:id="rId19"/>
    <p:sldId id="417" r:id="rId20"/>
    <p:sldId id="418" r:id="rId21"/>
    <p:sldId id="407" r:id="rId22"/>
    <p:sldId id="380" r:id="rId23"/>
    <p:sldId id="381" r:id="rId24"/>
    <p:sldId id="368" r:id="rId25"/>
    <p:sldId id="365" r:id="rId26"/>
    <p:sldId id="369" r:id="rId27"/>
    <p:sldId id="348" r:id="rId28"/>
    <p:sldId id="388" r:id="rId29"/>
    <p:sldId id="389" r:id="rId30"/>
    <p:sldId id="390" r:id="rId31"/>
    <p:sldId id="387" r:id="rId32"/>
    <p:sldId id="362" r:id="rId33"/>
    <p:sldId id="385" r:id="rId34"/>
    <p:sldId id="386" r:id="rId35"/>
    <p:sldId id="409" r:id="rId36"/>
  </p:sldIdLst>
  <p:sldSz cx="9144000" cy="5143500" type="screen16x9"/>
  <p:notesSz cx="7315200" cy="9601200"/>
  <p:embeddedFontLst>
    <p:embeddedFont>
      <p:font typeface="Microsoft Sans Serif" panose="020B0604020202020204" pitchFamily="34" charset="0"/>
      <p:regular r:id="rId38"/>
    </p:embeddedFont>
    <p:embeddedFont>
      <p:font typeface="Oswald" panose="00000500000000000000" pitchFamily="2" charset="0"/>
      <p:regular r:id="rId39"/>
      <p:bold r:id="rId40"/>
    </p:embeddedFont>
    <p:embeddedFont>
      <p:font typeface="Tahoma" panose="020B0604030504040204" pitchFamily="3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j+saENMMAjrNqzNMwj3WpZi+jp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FF"/>
    <a:srgbClr val="4F9CD4"/>
    <a:srgbClr val="D9D9D9"/>
    <a:srgbClr val="2D0557"/>
    <a:srgbClr val="02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59"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58"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883442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736192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411597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6712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432200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9: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171035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6146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075916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51979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910218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2:notes"/>
          <p:cNvSpPr>
            <a:spLocks noGrp="1" noRot="1" noChangeAspect="1"/>
          </p:cNvSpPr>
          <p:nvPr>
            <p:ph type="sldImg" idx="2"/>
          </p:nvPr>
        </p:nvSpPr>
        <p:spPr>
          <a:xfrm>
            <a:off x="206375" y="806450"/>
            <a:ext cx="7164388" cy="4029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2:notes"/>
          <p:cNvSpPr txBox="1">
            <a:spLocks noGrp="1"/>
          </p:cNvSpPr>
          <p:nvPr>
            <p:ph type="body" idx="1"/>
          </p:nvPr>
        </p:nvSpPr>
        <p:spPr>
          <a:xfrm>
            <a:off x="757768" y="5104513"/>
            <a:ext cx="6062133" cy="4835855"/>
          </a:xfrm>
          <a:prstGeom prst="rect">
            <a:avLst/>
          </a:prstGeom>
          <a:noFill/>
          <a:ln>
            <a:noFill/>
          </a:ln>
        </p:spPr>
        <p:txBody>
          <a:bodyPr spcFirstLastPara="1" wrap="square" lIns="104687" tIns="104687" rIns="104687" bIns="104687" anchor="t" anchorCtr="0">
            <a:noAutofit/>
          </a:bodyPr>
          <a:lstStyle/>
          <a:p>
            <a:pPr marL="0" indent="0">
              <a:buNone/>
            </a:pPr>
            <a:endParaRPr/>
          </a:p>
        </p:txBody>
      </p:sp>
    </p:spTree>
    <p:extLst>
      <p:ext uri="{BB962C8B-B14F-4D97-AF65-F5344CB8AC3E}">
        <p14:creationId xmlns:p14="http://schemas.microsoft.com/office/powerpoint/2010/main" val="174823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1106123" y="577460"/>
            <a:ext cx="26022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 name="hcsimple-light-2.MAIN_POINTHeader" descr="EC_Not_technical">
            <a:extLst>
              <a:ext uri="{FF2B5EF4-FFF2-40B4-BE49-F238E27FC236}">
                <a16:creationId xmlns:a16="http://schemas.microsoft.com/office/drawing/2014/main" id="{31483061-1C69-4233-B425-B2BC40BB0C5C}"/>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1106123" y="577460"/>
            <a:ext cx="26022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 name="hcSlideMaster55.Main pointHeader" descr="EC_Not_technical">
            <a:extLst>
              <a:ext uri="{FF2B5EF4-FFF2-40B4-BE49-F238E27FC236}">
                <a16:creationId xmlns:a16="http://schemas.microsoft.com/office/drawing/2014/main" id="{94C0793D-4769-4E02-8954-B8D31C00981C}"/>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18821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2" name="hcSlideMaster55.BlankHeader" descr="EC_Not_technical">
            <a:extLst>
              <a:ext uri="{FF2B5EF4-FFF2-40B4-BE49-F238E27FC236}">
                <a16:creationId xmlns:a16="http://schemas.microsoft.com/office/drawing/2014/main" id="{913E1279-47CC-45DF-9E95-F356D45FCA9E}"/>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3409029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1"/>
        <p:cNvGrpSpPr/>
        <p:nvPr/>
      </p:nvGrpSpPr>
      <p:grpSpPr>
        <a:xfrm>
          <a:off x="0" y="0"/>
          <a:ext cx="0" cy="0"/>
          <a:chOff x="0" y="0"/>
          <a:chExt cx="0" cy="0"/>
        </a:xfrm>
      </p:grpSpPr>
      <p:sp>
        <p:nvSpPr>
          <p:cNvPr id="2" name="hcSlideMaster55.BackgroundHeader" descr="EC_Not_technical">
            <a:extLst>
              <a:ext uri="{FF2B5EF4-FFF2-40B4-BE49-F238E27FC236}">
                <a16:creationId xmlns:a16="http://schemas.microsoft.com/office/drawing/2014/main" id="{638C3E11-EA17-42C6-A91A-BCA9FE46839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2851451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20"/>
          <p:cNvSpPr txBox="1">
            <a:spLocks noGrp="1"/>
          </p:cNvSpPr>
          <p:nvPr>
            <p:ph type="body" idx="1"/>
          </p:nvPr>
        </p:nvSpPr>
        <p:spPr>
          <a:xfrm>
            <a:off x="5401525" y="2503375"/>
            <a:ext cx="2718900" cy="144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1600"/>
              </a:spcBef>
              <a:spcAft>
                <a:spcPts val="0"/>
              </a:spcAft>
              <a:buSzPts val="1800"/>
              <a:buChar char="○"/>
              <a:defRPr sz="1800"/>
            </a:lvl2pPr>
            <a:lvl3pPr marL="1371600" lvl="2" indent="-342900" algn="l">
              <a:lnSpc>
                <a:spcPct val="115000"/>
              </a:lnSpc>
              <a:spcBef>
                <a:spcPts val="1600"/>
              </a:spcBef>
              <a:spcAft>
                <a:spcPts val="0"/>
              </a:spcAft>
              <a:buSzPts val="1800"/>
              <a:buChar char="■"/>
              <a:defRPr sz="1800"/>
            </a:lvl3pPr>
            <a:lvl4pPr marL="1828800" lvl="3" indent="-342900" algn="l">
              <a:lnSpc>
                <a:spcPct val="115000"/>
              </a:lnSpc>
              <a:spcBef>
                <a:spcPts val="1600"/>
              </a:spcBef>
              <a:spcAft>
                <a:spcPts val="0"/>
              </a:spcAft>
              <a:buSzPts val="1800"/>
              <a:buChar char="●"/>
              <a:defRPr sz="1800"/>
            </a:lvl4pPr>
            <a:lvl5pPr marL="2286000" lvl="4" indent="-342900" algn="l">
              <a:lnSpc>
                <a:spcPct val="115000"/>
              </a:lnSpc>
              <a:spcBef>
                <a:spcPts val="1600"/>
              </a:spcBef>
              <a:spcAft>
                <a:spcPts val="0"/>
              </a:spcAft>
              <a:buSzPts val="1800"/>
              <a:buChar char="○"/>
              <a:defRPr sz="1800"/>
            </a:lvl5pPr>
            <a:lvl6pPr marL="2743200" lvl="5" indent="-342900" algn="l">
              <a:lnSpc>
                <a:spcPct val="115000"/>
              </a:lnSpc>
              <a:spcBef>
                <a:spcPts val="1600"/>
              </a:spcBef>
              <a:spcAft>
                <a:spcPts val="0"/>
              </a:spcAft>
              <a:buSzPts val="1800"/>
              <a:buChar char="■"/>
              <a:defRPr sz="1800"/>
            </a:lvl6pPr>
            <a:lvl7pPr marL="3200400" lvl="6" indent="-342900" algn="l">
              <a:lnSpc>
                <a:spcPct val="115000"/>
              </a:lnSpc>
              <a:spcBef>
                <a:spcPts val="1600"/>
              </a:spcBef>
              <a:spcAft>
                <a:spcPts val="0"/>
              </a:spcAft>
              <a:buSzPts val="1800"/>
              <a:buChar char="●"/>
              <a:defRPr sz="1800"/>
            </a:lvl7pPr>
            <a:lvl8pPr marL="3657600" lvl="7" indent="-342900" algn="l">
              <a:lnSpc>
                <a:spcPct val="115000"/>
              </a:lnSpc>
              <a:spcBef>
                <a:spcPts val="1600"/>
              </a:spcBef>
              <a:spcAft>
                <a:spcPts val="0"/>
              </a:spcAft>
              <a:buSzPts val="1800"/>
              <a:buChar char="○"/>
              <a:defRPr sz="1800"/>
            </a:lvl8pPr>
            <a:lvl9pPr marL="4114800" lvl="8" indent="-342900" algn="l">
              <a:lnSpc>
                <a:spcPct val="115000"/>
              </a:lnSpc>
              <a:spcBef>
                <a:spcPts val="1600"/>
              </a:spcBef>
              <a:spcAft>
                <a:spcPts val="1600"/>
              </a:spcAft>
              <a:buSzPts val="1800"/>
              <a:buChar char="■"/>
              <a:defRPr sz="1800"/>
            </a:lvl9pPr>
          </a:lstStyle>
          <a:p>
            <a:endParaRPr/>
          </a:p>
        </p:txBody>
      </p:sp>
      <p:sp>
        <p:nvSpPr>
          <p:cNvPr id="24" name="Google Shape;24;p20"/>
          <p:cNvSpPr txBox="1">
            <a:spLocks noGrp="1"/>
          </p:cNvSpPr>
          <p:nvPr>
            <p:ph type="title"/>
          </p:nvPr>
        </p:nvSpPr>
        <p:spPr>
          <a:xfrm>
            <a:off x="2552400" y="448850"/>
            <a:ext cx="4039200" cy="80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3000"/>
              <a:buNone/>
              <a:defRPr sz="3000">
                <a:solidFill>
                  <a:schemeClr val="accent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 name="hcSlideMaster55.One column textHeader" descr="EC_Not_technical">
            <a:extLst>
              <a:ext uri="{FF2B5EF4-FFF2-40B4-BE49-F238E27FC236}">
                <a16:creationId xmlns:a16="http://schemas.microsoft.com/office/drawing/2014/main" id="{B6D116D8-D3BE-4B6F-B2AE-41979FE8CA3B}"/>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0218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1221000" y="909252"/>
            <a:ext cx="2337900" cy="96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3000"/>
            </a:lvl1pPr>
            <a:lvl2pPr lvl="1" algn="r">
              <a:lnSpc>
                <a:spcPct val="100000"/>
              </a:lnSpc>
              <a:spcBef>
                <a:spcPts val="0"/>
              </a:spcBef>
              <a:spcAft>
                <a:spcPts val="0"/>
              </a:spcAft>
              <a:buSzPts val="3000"/>
              <a:buNone/>
              <a:defRPr sz="3000"/>
            </a:lvl2pPr>
            <a:lvl3pPr lvl="2" algn="r">
              <a:lnSpc>
                <a:spcPct val="100000"/>
              </a:lnSpc>
              <a:spcBef>
                <a:spcPts val="0"/>
              </a:spcBef>
              <a:spcAft>
                <a:spcPts val="0"/>
              </a:spcAft>
              <a:buSzPts val="3000"/>
              <a:buNone/>
              <a:defRPr sz="3000"/>
            </a:lvl3pPr>
            <a:lvl4pPr lvl="3" algn="r">
              <a:lnSpc>
                <a:spcPct val="100000"/>
              </a:lnSpc>
              <a:spcBef>
                <a:spcPts val="0"/>
              </a:spcBef>
              <a:spcAft>
                <a:spcPts val="0"/>
              </a:spcAft>
              <a:buSzPts val="3000"/>
              <a:buNone/>
              <a:defRPr sz="3000"/>
            </a:lvl4pPr>
            <a:lvl5pPr lvl="4" algn="r">
              <a:lnSpc>
                <a:spcPct val="100000"/>
              </a:lnSpc>
              <a:spcBef>
                <a:spcPts val="0"/>
              </a:spcBef>
              <a:spcAft>
                <a:spcPts val="0"/>
              </a:spcAft>
              <a:buSzPts val="3000"/>
              <a:buNone/>
              <a:defRPr sz="3000"/>
            </a:lvl5pPr>
            <a:lvl6pPr lvl="5" algn="r">
              <a:lnSpc>
                <a:spcPct val="100000"/>
              </a:lnSpc>
              <a:spcBef>
                <a:spcPts val="0"/>
              </a:spcBef>
              <a:spcAft>
                <a:spcPts val="0"/>
              </a:spcAft>
              <a:buSzPts val="3000"/>
              <a:buNone/>
              <a:defRPr sz="3000"/>
            </a:lvl6pPr>
            <a:lvl7pPr lvl="6" algn="r">
              <a:lnSpc>
                <a:spcPct val="100000"/>
              </a:lnSpc>
              <a:spcBef>
                <a:spcPts val="0"/>
              </a:spcBef>
              <a:spcAft>
                <a:spcPts val="0"/>
              </a:spcAft>
              <a:buSzPts val="3000"/>
              <a:buNone/>
              <a:defRPr sz="3000"/>
            </a:lvl7pPr>
            <a:lvl8pPr lvl="7" algn="r">
              <a:lnSpc>
                <a:spcPct val="100000"/>
              </a:lnSpc>
              <a:spcBef>
                <a:spcPts val="0"/>
              </a:spcBef>
              <a:spcAft>
                <a:spcPts val="0"/>
              </a:spcAft>
              <a:buSzPts val="3000"/>
              <a:buNone/>
              <a:defRPr sz="3000"/>
            </a:lvl8pPr>
            <a:lvl9pPr lvl="8" algn="r">
              <a:lnSpc>
                <a:spcPct val="100000"/>
              </a:lnSpc>
              <a:spcBef>
                <a:spcPts val="0"/>
              </a:spcBef>
              <a:spcAft>
                <a:spcPts val="0"/>
              </a:spcAft>
              <a:buSzPts val="3000"/>
              <a:buNone/>
              <a:defRPr sz="3000"/>
            </a:lvl9pPr>
          </a:lstStyle>
          <a:p>
            <a:endParaRPr/>
          </a:p>
        </p:txBody>
      </p:sp>
      <p:sp>
        <p:nvSpPr>
          <p:cNvPr id="27" name="Google Shape;27;p21"/>
          <p:cNvSpPr txBox="1">
            <a:spLocks noGrp="1"/>
          </p:cNvSpPr>
          <p:nvPr>
            <p:ph type="subTitle" idx="1"/>
          </p:nvPr>
        </p:nvSpPr>
        <p:spPr>
          <a:xfrm>
            <a:off x="1043450" y="1918350"/>
            <a:ext cx="2515500" cy="1266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28" name="Google Shape;28;p21"/>
          <p:cNvSpPr txBox="1">
            <a:spLocks noGrp="1"/>
          </p:cNvSpPr>
          <p:nvPr>
            <p:ph type="title" idx="2"/>
          </p:nvPr>
        </p:nvSpPr>
        <p:spPr>
          <a:xfrm>
            <a:off x="5685450" y="2280852"/>
            <a:ext cx="2337900" cy="96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21"/>
          <p:cNvSpPr txBox="1">
            <a:spLocks noGrp="1"/>
          </p:cNvSpPr>
          <p:nvPr>
            <p:ph type="subTitle" idx="3"/>
          </p:nvPr>
        </p:nvSpPr>
        <p:spPr>
          <a:xfrm>
            <a:off x="5685450" y="3289950"/>
            <a:ext cx="2515500" cy="12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2646262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2" name="hcsimple-light-2.BLANKHeader" descr="EC_Not_technical">
            <a:extLst>
              <a:ext uri="{FF2B5EF4-FFF2-40B4-BE49-F238E27FC236}">
                <a16:creationId xmlns:a16="http://schemas.microsoft.com/office/drawing/2014/main" id="{004BA8A0-927D-4ED6-ADD0-0407DE9C3D2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41"/>
        <p:cNvGrpSpPr/>
        <p:nvPr/>
      </p:nvGrpSpPr>
      <p:grpSpPr>
        <a:xfrm>
          <a:off x="0" y="0"/>
          <a:ext cx="0" cy="0"/>
          <a:chOff x="0" y="0"/>
          <a:chExt cx="0" cy="0"/>
        </a:xfrm>
      </p:grpSpPr>
      <p:sp>
        <p:nvSpPr>
          <p:cNvPr id="2" name="hcsimple-light-2.CUSTOM_3Header" descr="EC_Not_technical">
            <a:extLst>
              <a:ext uri="{FF2B5EF4-FFF2-40B4-BE49-F238E27FC236}">
                <a16:creationId xmlns:a16="http://schemas.microsoft.com/office/drawing/2014/main" id="{1B0048E6-1CC8-42B4-8623-EE7EC0CCAEE3}"/>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19"/>
        <p:cNvGrpSpPr/>
        <p:nvPr/>
      </p:nvGrpSpPr>
      <p:grpSpPr>
        <a:xfrm>
          <a:off x="0" y="0"/>
          <a:ext cx="0" cy="0"/>
          <a:chOff x="0" y="0"/>
          <a:chExt cx="0" cy="0"/>
        </a:xfrm>
      </p:grpSpPr>
      <p:sp>
        <p:nvSpPr>
          <p:cNvPr id="20" name="Google Shape;20;p19"/>
          <p:cNvSpPr txBox="1">
            <a:spLocks noGrp="1"/>
          </p:cNvSpPr>
          <p:nvPr>
            <p:ph type="title"/>
          </p:nvPr>
        </p:nvSpPr>
        <p:spPr>
          <a:xfrm>
            <a:off x="4261425" y="1998450"/>
            <a:ext cx="36606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5300"/>
              <a:buNone/>
              <a:defRPr sz="53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21" name="Google Shape;21;p19"/>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dirty="0"/>
          </a:p>
        </p:txBody>
      </p:sp>
    </p:spTree>
    <p:extLst>
      <p:ext uri="{BB962C8B-B14F-4D97-AF65-F5344CB8AC3E}">
        <p14:creationId xmlns:p14="http://schemas.microsoft.com/office/powerpoint/2010/main" val="43848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20"/>
          <p:cNvSpPr txBox="1">
            <a:spLocks noGrp="1"/>
          </p:cNvSpPr>
          <p:nvPr>
            <p:ph type="body" idx="1"/>
          </p:nvPr>
        </p:nvSpPr>
        <p:spPr>
          <a:xfrm>
            <a:off x="5401525" y="2503375"/>
            <a:ext cx="2718900" cy="144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1600"/>
              </a:spcBef>
              <a:spcAft>
                <a:spcPts val="0"/>
              </a:spcAft>
              <a:buSzPts val="1800"/>
              <a:buChar char="○"/>
              <a:defRPr sz="1800"/>
            </a:lvl2pPr>
            <a:lvl3pPr marL="1371600" lvl="2" indent="-342900" algn="l">
              <a:lnSpc>
                <a:spcPct val="115000"/>
              </a:lnSpc>
              <a:spcBef>
                <a:spcPts val="1600"/>
              </a:spcBef>
              <a:spcAft>
                <a:spcPts val="0"/>
              </a:spcAft>
              <a:buSzPts val="1800"/>
              <a:buChar char="■"/>
              <a:defRPr sz="1800"/>
            </a:lvl3pPr>
            <a:lvl4pPr marL="1828800" lvl="3" indent="-342900" algn="l">
              <a:lnSpc>
                <a:spcPct val="115000"/>
              </a:lnSpc>
              <a:spcBef>
                <a:spcPts val="1600"/>
              </a:spcBef>
              <a:spcAft>
                <a:spcPts val="0"/>
              </a:spcAft>
              <a:buSzPts val="1800"/>
              <a:buChar char="●"/>
              <a:defRPr sz="1800"/>
            </a:lvl4pPr>
            <a:lvl5pPr marL="2286000" lvl="4" indent="-342900" algn="l">
              <a:lnSpc>
                <a:spcPct val="115000"/>
              </a:lnSpc>
              <a:spcBef>
                <a:spcPts val="1600"/>
              </a:spcBef>
              <a:spcAft>
                <a:spcPts val="0"/>
              </a:spcAft>
              <a:buSzPts val="1800"/>
              <a:buChar char="○"/>
              <a:defRPr sz="1800"/>
            </a:lvl5pPr>
            <a:lvl6pPr marL="2743200" lvl="5" indent="-342900" algn="l">
              <a:lnSpc>
                <a:spcPct val="115000"/>
              </a:lnSpc>
              <a:spcBef>
                <a:spcPts val="1600"/>
              </a:spcBef>
              <a:spcAft>
                <a:spcPts val="0"/>
              </a:spcAft>
              <a:buSzPts val="1800"/>
              <a:buChar char="■"/>
              <a:defRPr sz="1800"/>
            </a:lvl6pPr>
            <a:lvl7pPr marL="3200400" lvl="6" indent="-342900" algn="l">
              <a:lnSpc>
                <a:spcPct val="115000"/>
              </a:lnSpc>
              <a:spcBef>
                <a:spcPts val="1600"/>
              </a:spcBef>
              <a:spcAft>
                <a:spcPts val="0"/>
              </a:spcAft>
              <a:buSzPts val="1800"/>
              <a:buChar char="●"/>
              <a:defRPr sz="1800"/>
            </a:lvl7pPr>
            <a:lvl8pPr marL="3657600" lvl="7" indent="-342900" algn="l">
              <a:lnSpc>
                <a:spcPct val="115000"/>
              </a:lnSpc>
              <a:spcBef>
                <a:spcPts val="1600"/>
              </a:spcBef>
              <a:spcAft>
                <a:spcPts val="0"/>
              </a:spcAft>
              <a:buSzPts val="1800"/>
              <a:buChar char="○"/>
              <a:defRPr sz="1800"/>
            </a:lvl8pPr>
            <a:lvl9pPr marL="4114800" lvl="8" indent="-342900" algn="l">
              <a:lnSpc>
                <a:spcPct val="115000"/>
              </a:lnSpc>
              <a:spcBef>
                <a:spcPts val="1600"/>
              </a:spcBef>
              <a:spcAft>
                <a:spcPts val="1600"/>
              </a:spcAft>
              <a:buSzPts val="1800"/>
              <a:buChar char="■"/>
              <a:defRPr sz="1800"/>
            </a:lvl9pPr>
          </a:lstStyle>
          <a:p>
            <a:endParaRPr/>
          </a:p>
        </p:txBody>
      </p:sp>
      <p:sp>
        <p:nvSpPr>
          <p:cNvPr id="24" name="Google Shape;24;p20"/>
          <p:cNvSpPr txBox="1">
            <a:spLocks noGrp="1"/>
          </p:cNvSpPr>
          <p:nvPr>
            <p:ph type="title"/>
          </p:nvPr>
        </p:nvSpPr>
        <p:spPr>
          <a:xfrm>
            <a:off x="2552400" y="448850"/>
            <a:ext cx="4039200" cy="80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3000"/>
              <a:buNone/>
              <a:defRPr sz="3000">
                <a:solidFill>
                  <a:schemeClr val="accent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3593850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1221000" y="909252"/>
            <a:ext cx="2337900" cy="96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3000"/>
            </a:lvl1pPr>
            <a:lvl2pPr lvl="1" algn="r">
              <a:lnSpc>
                <a:spcPct val="100000"/>
              </a:lnSpc>
              <a:spcBef>
                <a:spcPts val="0"/>
              </a:spcBef>
              <a:spcAft>
                <a:spcPts val="0"/>
              </a:spcAft>
              <a:buSzPts val="3000"/>
              <a:buNone/>
              <a:defRPr sz="3000"/>
            </a:lvl2pPr>
            <a:lvl3pPr lvl="2" algn="r">
              <a:lnSpc>
                <a:spcPct val="100000"/>
              </a:lnSpc>
              <a:spcBef>
                <a:spcPts val="0"/>
              </a:spcBef>
              <a:spcAft>
                <a:spcPts val="0"/>
              </a:spcAft>
              <a:buSzPts val="3000"/>
              <a:buNone/>
              <a:defRPr sz="3000"/>
            </a:lvl3pPr>
            <a:lvl4pPr lvl="3" algn="r">
              <a:lnSpc>
                <a:spcPct val="100000"/>
              </a:lnSpc>
              <a:spcBef>
                <a:spcPts val="0"/>
              </a:spcBef>
              <a:spcAft>
                <a:spcPts val="0"/>
              </a:spcAft>
              <a:buSzPts val="3000"/>
              <a:buNone/>
              <a:defRPr sz="3000"/>
            </a:lvl4pPr>
            <a:lvl5pPr lvl="4" algn="r">
              <a:lnSpc>
                <a:spcPct val="100000"/>
              </a:lnSpc>
              <a:spcBef>
                <a:spcPts val="0"/>
              </a:spcBef>
              <a:spcAft>
                <a:spcPts val="0"/>
              </a:spcAft>
              <a:buSzPts val="3000"/>
              <a:buNone/>
              <a:defRPr sz="3000"/>
            </a:lvl5pPr>
            <a:lvl6pPr lvl="5" algn="r">
              <a:lnSpc>
                <a:spcPct val="100000"/>
              </a:lnSpc>
              <a:spcBef>
                <a:spcPts val="0"/>
              </a:spcBef>
              <a:spcAft>
                <a:spcPts val="0"/>
              </a:spcAft>
              <a:buSzPts val="3000"/>
              <a:buNone/>
              <a:defRPr sz="3000"/>
            </a:lvl6pPr>
            <a:lvl7pPr lvl="6" algn="r">
              <a:lnSpc>
                <a:spcPct val="100000"/>
              </a:lnSpc>
              <a:spcBef>
                <a:spcPts val="0"/>
              </a:spcBef>
              <a:spcAft>
                <a:spcPts val="0"/>
              </a:spcAft>
              <a:buSzPts val="3000"/>
              <a:buNone/>
              <a:defRPr sz="3000"/>
            </a:lvl7pPr>
            <a:lvl8pPr lvl="7" algn="r">
              <a:lnSpc>
                <a:spcPct val="100000"/>
              </a:lnSpc>
              <a:spcBef>
                <a:spcPts val="0"/>
              </a:spcBef>
              <a:spcAft>
                <a:spcPts val="0"/>
              </a:spcAft>
              <a:buSzPts val="3000"/>
              <a:buNone/>
              <a:defRPr sz="3000"/>
            </a:lvl8pPr>
            <a:lvl9pPr lvl="8" algn="r">
              <a:lnSpc>
                <a:spcPct val="100000"/>
              </a:lnSpc>
              <a:spcBef>
                <a:spcPts val="0"/>
              </a:spcBef>
              <a:spcAft>
                <a:spcPts val="0"/>
              </a:spcAft>
              <a:buSzPts val="3000"/>
              <a:buNone/>
              <a:defRPr sz="3000"/>
            </a:lvl9pPr>
          </a:lstStyle>
          <a:p>
            <a:endParaRPr/>
          </a:p>
        </p:txBody>
      </p:sp>
      <p:sp>
        <p:nvSpPr>
          <p:cNvPr id="27" name="Google Shape;27;p21"/>
          <p:cNvSpPr txBox="1">
            <a:spLocks noGrp="1"/>
          </p:cNvSpPr>
          <p:nvPr>
            <p:ph type="subTitle" idx="1"/>
          </p:nvPr>
        </p:nvSpPr>
        <p:spPr>
          <a:xfrm>
            <a:off x="1043450" y="1918350"/>
            <a:ext cx="2515500" cy="1266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
        <p:nvSpPr>
          <p:cNvPr id="28" name="Google Shape;28;p21"/>
          <p:cNvSpPr txBox="1">
            <a:spLocks noGrp="1"/>
          </p:cNvSpPr>
          <p:nvPr>
            <p:ph type="title" idx="2"/>
          </p:nvPr>
        </p:nvSpPr>
        <p:spPr>
          <a:xfrm>
            <a:off x="5685450" y="2280852"/>
            <a:ext cx="2337900" cy="96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9" name="Google Shape;29;p21"/>
          <p:cNvSpPr txBox="1">
            <a:spLocks noGrp="1"/>
          </p:cNvSpPr>
          <p:nvPr>
            <p:ph type="subTitle" idx="3"/>
          </p:nvPr>
        </p:nvSpPr>
        <p:spPr>
          <a:xfrm>
            <a:off x="5685450" y="3289950"/>
            <a:ext cx="2515500" cy="126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68724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er and content 2">
  <p:cSld name="Header and content 2">
    <p:spTree>
      <p:nvGrpSpPr>
        <p:cNvPr id="1" name="Shape 77"/>
        <p:cNvGrpSpPr/>
        <p:nvPr/>
      </p:nvGrpSpPr>
      <p:grpSpPr>
        <a:xfrm>
          <a:off x="0" y="0"/>
          <a:ext cx="0" cy="0"/>
          <a:chOff x="0" y="0"/>
          <a:chExt cx="0" cy="0"/>
        </a:xfrm>
      </p:grpSpPr>
      <p:pic>
        <p:nvPicPr>
          <p:cNvPr id="78" name="Google Shape;78;p57"/>
          <p:cNvPicPr preferRelativeResize="0"/>
          <p:nvPr/>
        </p:nvPicPr>
        <p:blipFill rotWithShape="1">
          <a:blip r:embed="rId2">
            <a:alphaModFix/>
          </a:blip>
          <a:srcRect t="43711" b="43710"/>
          <a:stretch/>
        </p:blipFill>
        <p:spPr>
          <a:xfrm>
            <a:off x="0" y="1"/>
            <a:ext cx="9158308" cy="767774"/>
          </a:xfrm>
          <a:prstGeom prst="rect">
            <a:avLst/>
          </a:prstGeom>
          <a:noFill/>
          <a:ln>
            <a:noFill/>
          </a:ln>
        </p:spPr>
      </p:pic>
      <p:sp>
        <p:nvSpPr>
          <p:cNvPr id="79" name="Google Shape;79;p57"/>
          <p:cNvSpPr txBox="1">
            <a:spLocks noGrp="1"/>
          </p:cNvSpPr>
          <p:nvPr>
            <p:ph type="title"/>
          </p:nvPr>
        </p:nvSpPr>
        <p:spPr>
          <a:xfrm>
            <a:off x="359100" y="1168013"/>
            <a:ext cx="8424000" cy="675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25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7"/>
          <p:cNvSpPr txBox="1">
            <a:spLocks noGrp="1"/>
          </p:cNvSpPr>
          <p:nvPr>
            <p:ph type="body" idx="1"/>
          </p:nvPr>
        </p:nvSpPr>
        <p:spPr>
          <a:xfrm>
            <a:off x="359100" y="1851074"/>
            <a:ext cx="8424000" cy="2584125"/>
          </a:xfrm>
          <a:prstGeom prst="rect">
            <a:avLst/>
          </a:prstGeom>
          <a:noFill/>
          <a:ln>
            <a:noFill/>
          </a:ln>
        </p:spPr>
        <p:txBody>
          <a:bodyPr spcFirstLastPara="1" wrap="square" lIns="0" tIns="0" rIns="0" bIns="0" anchor="t" anchorCtr="0">
            <a:noAutofit/>
          </a:bodyPr>
          <a:lstStyle>
            <a:lvl1pPr marL="342900" lvl="0" indent="-257175" algn="l">
              <a:lnSpc>
                <a:spcPct val="113000"/>
              </a:lnSpc>
              <a:spcBef>
                <a:spcPts val="0"/>
              </a:spcBef>
              <a:spcAft>
                <a:spcPts val="0"/>
              </a:spcAft>
              <a:buClr>
                <a:srgbClr val="595959"/>
              </a:buClr>
              <a:buSzPts val="1800"/>
              <a:buChar char="•"/>
              <a:defRPr/>
            </a:lvl1pPr>
            <a:lvl2pPr marL="685800" lvl="1" indent="-257175" algn="l">
              <a:lnSpc>
                <a:spcPct val="113000"/>
              </a:lnSpc>
              <a:spcBef>
                <a:spcPts val="0"/>
              </a:spcBef>
              <a:spcAft>
                <a:spcPts val="0"/>
              </a:spcAft>
              <a:buClr>
                <a:srgbClr val="595959"/>
              </a:buClr>
              <a:buSzPts val="1800"/>
              <a:buChar char="–"/>
              <a:defRPr/>
            </a:lvl2pPr>
            <a:lvl3pPr marL="1028700" lvl="2" indent="-257175" algn="l">
              <a:lnSpc>
                <a:spcPct val="113000"/>
              </a:lnSpc>
              <a:spcBef>
                <a:spcPts val="0"/>
              </a:spcBef>
              <a:spcAft>
                <a:spcPts val="0"/>
              </a:spcAft>
              <a:buClr>
                <a:srgbClr val="595959"/>
              </a:buClr>
              <a:buSzPts val="1800"/>
              <a:buChar char="–"/>
              <a:defRPr/>
            </a:lvl3pPr>
            <a:lvl4pPr marL="1371600" lvl="3" indent="-257175" algn="l">
              <a:lnSpc>
                <a:spcPct val="113000"/>
              </a:lnSpc>
              <a:spcBef>
                <a:spcPts val="0"/>
              </a:spcBef>
              <a:spcAft>
                <a:spcPts val="0"/>
              </a:spcAft>
              <a:buClr>
                <a:srgbClr val="595959"/>
              </a:buClr>
              <a:buSzPts val="1800"/>
              <a:buChar char="–"/>
              <a:defRPr/>
            </a:lvl4pPr>
            <a:lvl5pPr marL="1714500" lvl="4" indent="-257175" algn="l">
              <a:lnSpc>
                <a:spcPct val="113000"/>
              </a:lnSpc>
              <a:spcBef>
                <a:spcPts val="0"/>
              </a:spcBef>
              <a:spcAft>
                <a:spcPts val="0"/>
              </a:spcAft>
              <a:buClr>
                <a:srgbClr val="595959"/>
              </a:buClr>
              <a:buSzPts val="1800"/>
              <a:buChar char="–"/>
              <a:defRPr/>
            </a:lvl5pPr>
            <a:lvl6pPr marL="2057400" lvl="5" indent="-257175" algn="l">
              <a:lnSpc>
                <a:spcPct val="113000"/>
              </a:lnSpc>
              <a:spcBef>
                <a:spcPts val="0"/>
              </a:spcBef>
              <a:spcAft>
                <a:spcPts val="0"/>
              </a:spcAft>
              <a:buClr>
                <a:srgbClr val="595959"/>
              </a:buClr>
              <a:buSzPts val="1800"/>
              <a:buChar char="–"/>
              <a:defRPr/>
            </a:lvl6pPr>
            <a:lvl7pPr marL="2400300" lvl="6" indent="-257175" algn="l">
              <a:lnSpc>
                <a:spcPct val="113000"/>
              </a:lnSpc>
              <a:spcBef>
                <a:spcPts val="0"/>
              </a:spcBef>
              <a:spcAft>
                <a:spcPts val="0"/>
              </a:spcAft>
              <a:buClr>
                <a:srgbClr val="595959"/>
              </a:buClr>
              <a:buSzPts val="1800"/>
              <a:buChar char="–"/>
              <a:defRPr/>
            </a:lvl7pPr>
            <a:lvl8pPr marL="2743200" lvl="7" indent="-257175" algn="l">
              <a:lnSpc>
                <a:spcPct val="113000"/>
              </a:lnSpc>
              <a:spcBef>
                <a:spcPts val="0"/>
              </a:spcBef>
              <a:spcAft>
                <a:spcPts val="0"/>
              </a:spcAft>
              <a:buClr>
                <a:srgbClr val="595959"/>
              </a:buClr>
              <a:buSzPts val="1800"/>
              <a:buChar char="–"/>
              <a:defRPr/>
            </a:lvl8pPr>
            <a:lvl9pPr marL="3086100" lvl="8" indent="-257175" algn="l">
              <a:lnSpc>
                <a:spcPct val="113000"/>
              </a:lnSpc>
              <a:spcBef>
                <a:spcPts val="0"/>
              </a:spcBef>
              <a:spcAft>
                <a:spcPts val="0"/>
              </a:spcAft>
              <a:buClr>
                <a:srgbClr val="595959"/>
              </a:buClr>
              <a:buSzPts val="1800"/>
              <a:buChar char="–"/>
              <a:defRPr/>
            </a:lvl9pPr>
          </a:lstStyle>
          <a:p>
            <a:endParaRPr/>
          </a:p>
        </p:txBody>
      </p:sp>
      <p:sp>
        <p:nvSpPr>
          <p:cNvPr id="2" name="hcsimple-light-2.Header and content 2Header" descr="EC_Not_technical">
            <a:extLst>
              <a:ext uri="{FF2B5EF4-FFF2-40B4-BE49-F238E27FC236}">
                <a16:creationId xmlns:a16="http://schemas.microsoft.com/office/drawing/2014/main" id="{E83F92A2-6AEA-483D-A24B-A76726AA1F47}"/>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1840749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17"/>
          <p:cNvSpPr txBox="1">
            <a:spLocks noGrp="1"/>
          </p:cNvSpPr>
          <p:nvPr>
            <p:ph type="ctrTitle"/>
          </p:nvPr>
        </p:nvSpPr>
        <p:spPr>
          <a:xfrm>
            <a:off x="2319750" y="2063238"/>
            <a:ext cx="4504500" cy="64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0" name="Google Shape;10;p17"/>
          <p:cNvSpPr txBox="1">
            <a:spLocks noGrp="1"/>
          </p:cNvSpPr>
          <p:nvPr>
            <p:ph type="subTitle" idx="1"/>
          </p:nvPr>
        </p:nvSpPr>
        <p:spPr>
          <a:xfrm>
            <a:off x="3313050" y="2489494"/>
            <a:ext cx="2517900" cy="6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extLst>
      <p:ext uri="{BB962C8B-B14F-4D97-AF65-F5344CB8AC3E}">
        <p14:creationId xmlns:p14="http://schemas.microsoft.com/office/powerpoint/2010/main" val="310542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17"/>
          <p:cNvSpPr txBox="1">
            <a:spLocks noGrp="1"/>
          </p:cNvSpPr>
          <p:nvPr>
            <p:ph type="ctrTitle"/>
          </p:nvPr>
        </p:nvSpPr>
        <p:spPr>
          <a:xfrm>
            <a:off x="2319750" y="2063238"/>
            <a:ext cx="4504500" cy="64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0" name="Google Shape;10;p17"/>
          <p:cNvSpPr txBox="1">
            <a:spLocks noGrp="1"/>
          </p:cNvSpPr>
          <p:nvPr>
            <p:ph type="subTitle" idx="1"/>
          </p:nvPr>
        </p:nvSpPr>
        <p:spPr>
          <a:xfrm>
            <a:off x="3313050" y="2489494"/>
            <a:ext cx="2517900" cy="6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 name="hcSlideMaster55.Title slideHeader" descr="EC_Not_technical">
            <a:extLst>
              <a:ext uri="{FF2B5EF4-FFF2-40B4-BE49-F238E27FC236}">
                <a16:creationId xmlns:a16="http://schemas.microsoft.com/office/drawing/2014/main" id="{843FF6CA-5574-4919-BE1D-83687246632A}"/>
              </a:ext>
            </a:extLst>
          </p:cNvPr>
          <p:cNvSpPr txBox="1"/>
          <p:nvPr userDrawn="1"/>
        </p:nvSpPr>
        <p:spPr>
          <a:xfrm>
            <a:off x="0" y="0"/>
            <a:ext cx="9144000" cy="223138"/>
          </a:xfrm>
          <a:prstGeom prst="rect">
            <a:avLst/>
          </a:prstGeom>
          <a:solidFill>
            <a:srgbClr val="FFFFFF"/>
          </a:solidFill>
        </p:spPr>
        <p:txBody>
          <a:bodyPr vert="horz" rtlCol="0">
            <a:spAutoFit/>
          </a:bodyPr>
          <a:lstStyle/>
          <a:p>
            <a:pPr algn="ctr"/>
            <a:r>
              <a:rPr lang="fr-FR" sz="850" b="0" i="0" u="none" baseline="0">
                <a:solidFill>
                  <a:srgbClr val="000000"/>
                </a:solidFill>
                <a:latin typeface="Microsoft Sans Serif" panose="020B0604020202020204" pitchFamily="34" charset="0"/>
              </a:rPr>
              <a:t>EC_Not_technical</a:t>
            </a:r>
          </a:p>
        </p:txBody>
      </p:sp>
    </p:spTree>
    <p:extLst>
      <p:ext uri="{BB962C8B-B14F-4D97-AF65-F5344CB8AC3E}">
        <p14:creationId xmlns:p14="http://schemas.microsoft.com/office/powerpoint/2010/main" val="340247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swald"/>
              <a:buChar char="●"/>
              <a:defRPr sz="1800" b="0" i="0" u="none" strike="noStrike" cap="none">
                <a:solidFill>
                  <a:schemeClr val="dk1"/>
                </a:solidFill>
                <a:latin typeface="Oswald"/>
                <a:ea typeface="Oswald"/>
                <a:cs typeface="Oswald"/>
                <a:sym typeface="Oswald"/>
              </a:defRPr>
            </a:lvl1pPr>
            <a:lvl2pPr marL="914400" marR="0" lvl="1"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2pPr>
            <a:lvl3pPr marL="1371600" marR="0" lvl="2"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3pPr>
            <a:lvl4pPr marL="1828800" marR="0" lvl="3"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4pPr>
            <a:lvl5pPr marL="2286000" marR="0" lvl="4"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5pPr>
            <a:lvl6pPr marL="2743200" marR="0" lvl="5"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6pPr>
            <a:lvl7pPr marL="3200400" marR="0" lvl="6"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7pPr>
            <a:lvl8pPr marL="3657600" marR="0" lvl="7"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8pPr>
            <a:lvl9pPr marL="4114800" marR="0" lvl="8" indent="-317500" algn="l" rtl="0">
              <a:lnSpc>
                <a:spcPct val="115000"/>
              </a:lnSpc>
              <a:spcBef>
                <a:spcPts val="1600"/>
              </a:spcBef>
              <a:spcAft>
                <a:spcPts val="1600"/>
              </a:spcAft>
              <a:buClr>
                <a:schemeClr val="dk1"/>
              </a:buClr>
              <a:buSzPts val="1400"/>
              <a:buFont typeface="Oswald"/>
              <a:buChar char="■"/>
              <a:defRPr sz="1400" b="0" i="0" u="none" strike="noStrike" cap="none">
                <a:solidFill>
                  <a:schemeClr val="dk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84" r:id="rId4"/>
    <p:sldLayoutId id="2147483685" r:id="rId5"/>
    <p:sldLayoutId id="2147483686" r:id="rId6"/>
    <p:sldLayoutId id="2147483687" r:id="rId7"/>
    <p:sldLayoutId id="214748371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swald"/>
              <a:buChar char="●"/>
              <a:defRPr sz="1800" b="0" i="0" u="none" strike="noStrike" cap="none">
                <a:solidFill>
                  <a:schemeClr val="dk1"/>
                </a:solidFill>
                <a:latin typeface="Oswald"/>
                <a:ea typeface="Oswald"/>
                <a:cs typeface="Oswald"/>
                <a:sym typeface="Oswald"/>
              </a:defRPr>
            </a:lvl1pPr>
            <a:lvl2pPr marL="914400" marR="0" lvl="1"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2pPr>
            <a:lvl3pPr marL="1371600" marR="0" lvl="2"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3pPr>
            <a:lvl4pPr marL="1828800" marR="0" lvl="3"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4pPr>
            <a:lvl5pPr marL="2286000" marR="0" lvl="4"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5pPr>
            <a:lvl6pPr marL="2743200" marR="0" lvl="5"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6pPr>
            <a:lvl7pPr marL="3200400" marR="0" lvl="6"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7pPr>
            <a:lvl8pPr marL="3657600" marR="0" lvl="7" indent="-317500" algn="l" rtl="0">
              <a:lnSpc>
                <a:spcPct val="115000"/>
              </a:lnSpc>
              <a:spcBef>
                <a:spcPts val="1600"/>
              </a:spcBef>
              <a:spcAft>
                <a:spcPts val="0"/>
              </a:spcAft>
              <a:buClr>
                <a:schemeClr val="dk1"/>
              </a:buClr>
              <a:buSzPts val="1400"/>
              <a:buFont typeface="Oswald"/>
              <a:buChar char="○"/>
              <a:defRPr sz="1400" b="0" i="0" u="none" strike="noStrike" cap="none">
                <a:solidFill>
                  <a:schemeClr val="dk1"/>
                </a:solidFill>
                <a:latin typeface="Oswald"/>
                <a:ea typeface="Oswald"/>
                <a:cs typeface="Oswald"/>
                <a:sym typeface="Oswald"/>
              </a:defRPr>
            </a:lvl8pPr>
            <a:lvl9pPr marL="4114800" marR="0" lvl="8" indent="-317500" algn="l" rtl="0">
              <a:lnSpc>
                <a:spcPct val="115000"/>
              </a:lnSpc>
              <a:spcBef>
                <a:spcPts val="1600"/>
              </a:spcBef>
              <a:spcAft>
                <a:spcPts val="1600"/>
              </a:spcAft>
              <a:buClr>
                <a:schemeClr val="dk1"/>
              </a:buClr>
              <a:buSzPts val="1400"/>
              <a:buFont typeface="Oswald"/>
              <a:buChar char="■"/>
              <a:defRPr sz="1400" b="0" i="0" u="none" strike="noStrike" cap="none">
                <a:solidFill>
                  <a:schemeClr val="dk1"/>
                </a:solidFill>
                <a:latin typeface="Oswald"/>
                <a:ea typeface="Oswald"/>
                <a:cs typeface="Oswald"/>
                <a:sym typeface="Oswald"/>
              </a:defRPr>
            </a:lvl9pPr>
          </a:lstStyle>
          <a:p>
            <a:endParaRPr/>
          </a:p>
        </p:txBody>
      </p:sp>
    </p:spTree>
    <p:extLst>
      <p:ext uri="{BB962C8B-B14F-4D97-AF65-F5344CB8AC3E}">
        <p14:creationId xmlns:p14="http://schemas.microsoft.com/office/powerpoint/2010/main" val="3960954148"/>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8" r:id="rId5"/>
    <p:sldLayoutId id="214748370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mailto:nicolas.griselin@airbus.com"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notesSlide" Target="../notesSlides/notesSlide4.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24.png"/><Relationship Id="rId11" Type="http://schemas.openxmlformats.org/officeDocument/2006/relationships/image" Target="../media/image15.png"/><Relationship Id="rId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22.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6.xml"/><Relationship Id="rId6" Type="http://schemas.openxmlformats.org/officeDocument/2006/relationships/image" Target="../media/image34.emf"/><Relationship Id="rId11" Type="http://schemas.openxmlformats.org/officeDocument/2006/relationships/image" Target="../media/image15.png"/><Relationship Id="rId5" Type="http://schemas.openxmlformats.org/officeDocument/2006/relationships/image" Target="../media/image33.emf"/><Relationship Id="rId10" Type="http://schemas.openxmlformats.org/officeDocument/2006/relationships/image" Target="../media/image37.png"/><Relationship Id="rId4" Type="http://schemas.openxmlformats.org/officeDocument/2006/relationships/image" Target="../media/image32.emf"/><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8.xml"/><Relationship Id="rId7" Type="http://schemas.openxmlformats.org/officeDocument/2006/relationships/image" Target="../media/image39.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15.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8" name="Google Shape;138;p3"/>
          <p:cNvSpPr txBox="1">
            <a:spLocks noGrp="1"/>
          </p:cNvSpPr>
          <p:nvPr>
            <p:ph type="title" idx="2"/>
          </p:nvPr>
        </p:nvSpPr>
        <p:spPr>
          <a:xfrm>
            <a:off x="1361733" y="1823746"/>
            <a:ext cx="6420534" cy="8418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5300"/>
              <a:buNone/>
            </a:pPr>
            <a:r>
              <a:rPr lang="fr-FR" sz="5400" dirty="0"/>
              <a:t>Course </a:t>
            </a:r>
            <a:br>
              <a:rPr lang="fr-FR" sz="5400" dirty="0"/>
            </a:br>
            <a:r>
              <a:rPr lang="fr-FR" sz="5400" dirty="0"/>
              <a:t>Computer Vision </a:t>
            </a:r>
            <a:br>
              <a:rPr lang="fr-FR" sz="5400" dirty="0"/>
            </a:br>
            <a:r>
              <a:rPr lang="fr-FR" sz="5400" dirty="0"/>
              <a:t>AMSE -2024</a:t>
            </a:r>
            <a:endParaRPr sz="5400" dirty="0"/>
          </a:p>
        </p:txBody>
      </p:sp>
      <p:sp>
        <p:nvSpPr>
          <p:cNvPr id="17" name="Rectangle 1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
        <p:nvSpPr>
          <p:cNvPr id="4" name="Google Shape;411;p12">
            <a:extLst>
              <a:ext uri="{FF2B5EF4-FFF2-40B4-BE49-F238E27FC236}">
                <a16:creationId xmlns:a16="http://schemas.microsoft.com/office/drawing/2014/main" id="{C8FB22D2-9BB1-4E07-B42D-2FC7D04EB1D9}"/>
              </a:ext>
            </a:extLst>
          </p:cNvPr>
          <p:cNvSpPr txBox="1">
            <a:spLocks/>
          </p:cNvSpPr>
          <p:nvPr/>
        </p:nvSpPr>
        <p:spPr>
          <a:xfrm>
            <a:off x="3630381" y="3889221"/>
            <a:ext cx="2749398"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Nicolas </a:t>
            </a:r>
            <a:r>
              <a:rPr lang="en-US" sz="2400" dirty="0" err="1"/>
              <a:t>Griselin</a:t>
            </a:r>
            <a:endParaRPr lang="en-US" sz="2400" dirty="0"/>
          </a:p>
        </p:txBody>
      </p:sp>
    </p:spTree>
    <p:extLst>
      <p:ext uri="{BB962C8B-B14F-4D97-AF65-F5344CB8AC3E}">
        <p14:creationId xmlns:p14="http://schemas.microsoft.com/office/powerpoint/2010/main" val="2276861758"/>
      </p:ext>
    </p:extLst>
  </p:cSld>
  <p:clrMapOvr>
    <a:masterClrMapping/>
  </p:clrMapOvr>
  <mc:AlternateContent xmlns:mc="http://schemas.openxmlformats.org/markup-compatibility/2006" xmlns:p14="http://schemas.microsoft.com/office/powerpoint/2010/main">
    <mc:Choice Requires="p14">
      <p:transition p14:dur="0" advTm="1829"/>
    </mc:Choice>
    <mc:Fallback xmlns="">
      <p:transition advTm="18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Security and Surveillance</a:t>
            </a:r>
            <a:endParaRPr lang="fr-FR" dirty="0"/>
          </a:p>
        </p:txBody>
      </p:sp>
      <p:pic>
        <p:nvPicPr>
          <p:cNvPr id="4" name="Image 3">
            <a:extLst>
              <a:ext uri="{FF2B5EF4-FFF2-40B4-BE49-F238E27FC236}">
                <a16:creationId xmlns:a16="http://schemas.microsoft.com/office/drawing/2014/main" id="{16A5BEF1-C349-463A-BF9C-879FC3D81E7A}"/>
              </a:ext>
            </a:extLst>
          </p:cNvPr>
          <p:cNvPicPr>
            <a:picLocks noChangeAspect="1"/>
          </p:cNvPicPr>
          <p:nvPr/>
        </p:nvPicPr>
        <p:blipFill>
          <a:blip r:embed="rId2"/>
          <a:stretch>
            <a:fillRect/>
          </a:stretch>
        </p:blipFill>
        <p:spPr>
          <a:xfrm>
            <a:off x="578625" y="498088"/>
            <a:ext cx="8394390" cy="4407055"/>
          </a:xfrm>
          <a:prstGeom prst="rect">
            <a:avLst/>
          </a:prstGeom>
        </p:spPr>
      </p:pic>
    </p:spTree>
    <p:extLst>
      <p:ext uri="{BB962C8B-B14F-4D97-AF65-F5344CB8AC3E}">
        <p14:creationId xmlns:p14="http://schemas.microsoft.com/office/powerpoint/2010/main" val="2985356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Retail and Inventory Management</a:t>
            </a:r>
            <a:endParaRPr lang="fr-FR" dirty="0"/>
          </a:p>
        </p:txBody>
      </p:sp>
      <p:pic>
        <p:nvPicPr>
          <p:cNvPr id="3" name="Image 2">
            <a:extLst>
              <a:ext uri="{FF2B5EF4-FFF2-40B4-BE49-F238E27FC236}">
                <a16:creationId xmlns:a16="http://schemas.microsoft.com/office/drawing/2014/main" id="{AFA11C78-4900-4AEB-8323-C839FE57E373}"/>
              </a:ext>
            </a:extLst>
          </p:cNvPr>
          <p:cNvPicPr>
            <a:picLocks noChangeAspect="1"/>
          </p:cNvPicPr>
          <p:nvPr/>
        </p:nvPicPr>
        <p:blipFill>
          <a:blip r:embed="rId2"/>
          <a:stretch>
            <a:fillRect/>
          </a:stretch>
        </p:blipFill>
        <p:spPr>
          <a:xfrm>
            <a:off x="712169" y="443179"/>
            <a:ext cx="8258510" cy="4645412"/>
          </a:xfrm>
          <a:prstGeom prst="rect">
            <a:avLst/>
          </a:prstGeom>
        </p:spPr>
      </p:pic>
    </p:spTree>
    <p:extLst>
      <p:ext uri="{BB962C8B-B14F-4D97-AF65-F5344CB8AC3E}">
        <p14:creationId xmlns:p14="http://schemas.microsoft.com/office/powerpoint/2010/main" val="3506054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Agriculture</a:t>
            </a:r>
            <a:endParaRPr lang="fr-FR" dirty="0"/>
          </a:p>
        </p:txBody>
      </p:sp>
      <p:pic>
        <p:nvPicPr>
          <p:cNvPr id="4" name="Image 3">
            <a:extLst>
              <a:ext uri="{FF2B5EF4-FFF2-40B4-BE49-F238E27FC236}">
                <a16:creationId xmlns:a16="http://schemas.microsoft.com/office/drawing/2014/main" id="{FCCEA3CC-F861-49B7-9D6E-25BC5861FA8A}"/>
              </a:ext>
            </a:extLst>
          </p:cNvPr>
          <p:cNvPicPr>
            <a:picLocks noChangeAspect="1"/>
          </p:cNvPicPr>
          <p:nvPr/>
        </p:nvPicPr>
        <p:blipFill>
          <a:blip r:embed="rId2"/>
          <a:stretch>
            <a:fillRect/>
          </a:stretch>
        </p:blipFill>
        <p:spPr>
          <a:xfrm>
            <a:off x="667718" y="609600"/>
            <a:ext cx="8288144" cy="4144072"/>
          </a:xfrm>
          <a:prstGeom prst="rect">
            <a:avLst/>
          </a:prstGeom>
        </p:spPr>
      </p:pic>
    </p:spTree>
    <p:extLst>
      <p:ext uri="{BB962C8B-B14F-4D97-AF65-F5344CB8AC3E}">
        <p14:creationId xmlns:p14="http://schemas.microsoft.com/office/powerpoint/2010/main" val="110883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en-US" b="1" i="0">
                <a:solidFill>
                  <a:srgbClr val="000000"/>
                </a:solidFill>
                <a:effectLst/>
                <a:latin typeface="Helvetica Neue"/>
              </a:rPr>
              <a:t>Augmented and Virtual Reality (AR/VR):</a:t>
            </a:r>
            <a:endParaRPr lang="fr-FR" dirty="0"/>
          </a:p>
        </p:txBody>
      </p:sp>
      <p:pic>
        <p:nvPicPr>
          <p:cNvPr id="2" name="Image 1">
            <a:extLst>
              <a:ext uri="{FF2B5EF4-FFF2-40B4-BE49-F238E27FC236}">
                <a16:creationId xmlns:a16="http://schemas.microsoft.com/office/drawing/2014/main" id="{07ADB90B-A74F-48B4-A374-277582278502}"/>
              </a:ext>
            </a:extLst>
          </p:cNvPr>
          <p:cNvPicPr>
            <a:picLocks noChangeAspect="1"/>
          </p:cNvPicPr>
          <p:nvPr/>
        </p:nvPicPr>
        <p:blipFill>
          <a:blip r:embed="rId2"/>
          <a:stretch>
            <a:fillRect/>
          </a:stretch>
        </p:blipFill>
        <p:spPr>
          <a:xfrm>
            <a:off x="4572000" y="430387"/>
            <a:ext cx="2488563" cy="4424112"/>
          </a:xfrm>
          <a:prstGeom prst="rect">
            <a:avLst/>
          </a:prstGeom>
        </p:spPr>
      </p:pic>
    </p:spTree>
    <p:extLst>
      <p:ext uri="{BB962C8B-B14F-4D97-AF65-F5344CB8AC3E}">
        <p14:creationId xmlns:p14="http://schemas.microsoft.com/office/powerpoint/2010/main" val="86571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en-US" b="1" i="0">
                <a:solidFill>
                  <a:srgbClr val="000000"/>
                </a:solidFill>
                <a:effectLst/>
                <a:latin typeface="Helvetica Neue"/>
              </a:rPr>
              <a:t>Augmented and Virtual Reality (AR/VR):</a:t>
            </a:r>
            <a:endParaRPr lang="fr-FR" dirty="0"/>
          </a:p>
        </p:txBody>
      </p:sp>
      <p:pic>
        <p:nvPicPr>
          <p:cNvPr id="3" name="Image 2">
            <a:extLst>
              <a:ext uri="{FF2B5EF4-FFF2-40B4-BE49-F238E27FC236}">
                <a16:creationId xmlns:a16="http://schemas.microsoft.com/office/drawing/2014/main" id="{EE61C6CE-4BC9-475E-A116-A6CBC882C927}"/>
              </a:ext>
            </a:extLst>
          </p:cNvPr>
          <p:cNvPicPr>
            <a:picLocks noChangeAspect="1"/>
          </p:cNvPicPr>
          <p:nvPr/>
        </p:nvPicPr>
        <p:blipFill>
          <a:blip r:embed="rId2"/>
          <a:stretch>
            <a:fillRect/>
          </a:stretch>
        </p:blipFill>
        <p:spPr>
          <a:xfrm>
            <a:off x="565964" y="430387"/>
            <a:ext cx="8355980" cy="4700239"/>
          </a:xfrm>
          <a:prstGeom prst="rect">
            <a:avLst/>
          </a:prstGeom>
        </p:spPr>
      </p:pic>
    </p:spTree>
    <p:extLst>
      <p:ext uri="{BB962C8B-B14F-4D97-AF65-F5344CB8AC3E}">
        <p14:creationId xmlns:p14="http://schemas.microsoft.com/office/powerpoint/2010/main" val="728111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dirty="0">
                <a:solidFill>
                  <a:srgbClr val="000000"/>
                </a:solidFill>
                <a:effectLst/>
                <a:latin typeface="Helvetica Neue"/>
              </a:rPr>
              <a:t>Fingertip Recognition</a:t>
            </a:r>
            <a:endParaRPr lang="fr-FR" dirty="0"/>
          </a:p>
        </p:txBody>
      </p:sp>
      <p:pic>
        <p:nvPicPr>
          <p:cNvPr id="3" name="Image 2">
            <a:extLst>
              <a:ext uri="{FF2B5EF4-FFF2-40B4-BE49-F238E27FC236}">
                <a16:creationId xmlns:a16="http://schemas.microsoft.com/office/drawing/2014/main" id="{AFD3BA4E-EB9A-4357-850C-BB91EE461884}"/>
              </a:ext>
            </a:extLst>
          </p:cNvPr>
          <p:cNvPicPr>
            <a:picLocks noChangeAspect="1"/>
          </p:cNvPicPr>
          <p:nvPr/>
        </p:nvPicPr>
        <p:blipFill rotWithShape="1">
          <a:blip r:embed="rId2"/>
          <a:srcRect t="14165"/>
          <a:stretch/>
        </p:blipFill>
        <p:spPr>
          <a:xfrm>
            <a:off x="616065" y="605936"/>
            <a:ext cx="7615719" cy="4414954"/>
          </a:xfrm>
          <a:prstGeom prst="rect">
            <a:avLst/>
          </a:prstGeom>
        </p:spPr>
      </p:pic>
    </p:spTree>
    <p:extLst>
      <p:ext uri="{BB962C8B-B14F-4D97-AF65-F5344CB8AC3E}">
        <p14:creationId xmlns:p14="http://schemas.microsoft.com/office/powerpoint/2010/main" val="846474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a:solidFill>
                  <a:srgbClr val="000000"/>
                </a:solidFill>
                <a:effectLst/>
                <a:latin typeface="Helvetica Neue"/>
              </a:rPr>
              <a:t>Facial Recognition</a:t>
            </a:r>
            <a:endParaRPr lang="fr-FR" dirty="0"/>
          </a:p>
        </p:txBody>
      </p:sp>
      <p:pic>
        <p:nvPicPr>
          <p:cNvPr id="4" name="Image 3">
            <a:extLst>
              <a:ext uri="{FF2B5EF4-FFF2-40B4-BE49-F238E27FC236}">
                <a16:creationId xmlns:a16="http://schemas.microsoft.com/office/drawing/2014/main" id="{8435FF8B-E537-447C-959A-1BE2EAFDA36E}"/>
              </a:ext>
            </a:extLst>
          </p:cNvPr>
          <p:cNvPicPr>
            <a:picLocks noChangeAspect="1"/>
          </p:cNvPicPr>
          <p:nvPr/>
        </p:nvPicPr>
        <p:blipFill>
          <a:blip r:embed="rId2"/>
          <a:stretch>
            <a:fillRect/>
          </a:stretch>
        </p:blipFill>
        <p:spPr>
          <a:xfrm>
            <a:off x="567991" y="756889"/>
            <a:ext cx="8074204" cy="3956360"/>
          </a:xfrm>
          <a:prstGeom prst="rect">
            <a:avLst/>
          </a:prstGeom>
        </p:spPr>
      </p:pic>
    </p:spTree>
    <p:extLst>
      <p:ext uri="{BB962C8B-B14F-4D97-AF65-F5344CB8AC3E}">
        <p14:creationId xmlns:p14="http://schemas.microsoft.com/office/powerpoint/2010/main" val="2459361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2107581" cy="307777"/>
          </a:xfrm>
          <a:prstGeom prst="rect">
            <a:avLst/>
          </a:prstGeom>
          <a:noFill/>
        </p:spPr>
        <p:txBody>
          <a:bodyPr wrap="square">
            <a:spAutoFit/>
          </a:bodyPr>
          <a:lstStyle/>
          <a:p>
            <a:r>
              <a:rPr lang="en-US" b="1" i="0">
                <a:solidFill>
                  <a:srgbClr val="000000"/>
                </a:solidFill>
                <a:effectLst/>
                <a:latin typeface="Helvetica Neue"/>
              </a:rPr>
              <a:t>Sports Analytics</a:t>
            </a:r>
            <a:endParaRPr lang="fr-FR" dirty="0"/>
          </a:p>
        </p:txBody>
      </p:sp>
      <p:pic>
        <p:nvPicPr>
          <p:cNvPr id="3" name="Image 2">
            <a:extLst>
              <a:ext uri="{FF2B5EF4-FFF2-40B4-BE49-F238E27FC236}">
                <a16:creationId xmlns:a16="http://schemas.microsoft.com/office/drawing/2014/main" id="{41BA8E49-2671-4DAF-BDF0-B0D4FECCC81D}"/>
              </a:ext>
            </a:extLst>
          </p:cNvPr>
          <p:cNvPicPr>
            <a:picLocks noChangeAspect="1"/>
          </p:cNvPicPr>
          <p:nvPr/>
        </p:nvPicPr>
        <p:blipFill>
          <a:blip r:embed="rId2"/>
          <a:stretch>
            <a:fillRect/>
          </a:stretch>
        </p:blipFill>
        <p:spPr>
          <a:xfrm>
            <a:off x="1821366" y="444999"/>
            <a:ext cx="6081648" cy="4643592"/>
          </a:xfrm>
          <a:prstGeom prst="rect">
            <a:avLst/>
          </a:prstGeom>
        </p:spPr>
      </p:pic>
    </p:spTree>
    <p:extLst>
      <p:ext uri="{BB962C8B-B14F-4D97-AF65-F5344CB8AC3E}">
        <p14:creationId xmlns:p14="http://schemas.microsoft.com/office/powerpoint/2010/main" val="3591877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3386254" cy="307777"/>
          </a:xfrm>
          <a:prstGeom prst="rect">
            <a:avLst/>
          </a:prstGeom>
          <a:noFill/>
        </p:spPr>
        <p:txBody>
          <a:bodyPr wrap="square">
            <a:spAutoFit/>
          </a:bodyPr>
          <a:lstStyle/>
          <a:p>
            <a:r>
              <a:rPr lang="en-US" b="1" i="0">
                <a:solidFill>
                  <a:srgbClr val="000000"/>
                </a:solidFill>
                <a:effectLst/>
                <a:latin typeface="Helvetica Neue"/>
              </a:rPr>
              <a:t>Manufacturing and Quality Control</a:t>
            </a:r>
            <a:endParaRPr lang="fr-FR" dirty="0"/>
          </a:p>
        </p:txBody>
      </p:sp>
      <p:sp>
        <p:nvSpPr>
          <p:cNvPr id="5" name="Google Shape;47;p1">
            <a:extLst>
              <a:ext uri="{FF2B5EF4-FFF2-40B4-BE49-F238E27FC236}">
                <a16:creationId xmlns:a16="http://schemas.microsoft.com/office/drawing/2014/main" id="{EDA310AC-7792-436B-BA9D-C6B26DBAC92E}"/>
              </a:ext>
            </a:extLst>
          </p:cNvPr>
          <p:cNvSpPr/>
          <p:nvPr/>
        </p:nvSpPr>
        <p:spPr>
          <a:xfrm>
            <a:off x="531845" y="1117256"/>
            <a:ext cx="8080310" cy="2908988"/>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49;p1">
            <a:extLst>
              <a:ext uri="{FF2B5EF4-FFF2-40B4-BE49-F238E27FC236}">
                <a16:creationId xmlns:a16="http://schemas.microsoft.com/office/drawing/2014/main" id="{58D63D56-70D3-4841-AE04-F90DD03A3D07}"/>
              </a:ext>
            </a:extLst>
          </p:cNvPr>
          <p:cNvSpPr txBox="1">
            <a:spLocks noGrp="1"/>
          </p:cNvSpPr>
          <p:nvPr>
            <p:ph type="ctrTitle"/>
          </p:nvPr>
        </p:nvSpPr>
        <p:spPr>
          <a:xfrm>
            <a:off x="1045028" y="2337503"/>
            <a:ext cx="7352523" cy="646200"/>
          </a:xfrm>
          <a:prstGeom prst="rect">
            <a:avLst/>
          </a:prstGeom>
          <a:noFill/>
          <a:ln>
            <a:noFill/>
          </a:ln>
        </p:spPr>
        <p:txBody>
          <a:bodyPr spcFirstLastPara="1" wrap="square" lIns="91425" tIns="91425" rIns="91425" bIns="91425" anchor="b" anchorCtr="0">
            <a:noAutofit/>
          </a:bodyPr>
          <a:lstStyle/>
          <a:p>
            <a:br>
              <a:rPr lang="en-US" b="0" dirty="0"/>
            </a:br>
            <a:r>
              <a:rPr lang="en-US" b="0" dirty="0"/>
              <a:t> </a:t>
            </a:r>
            <a:r>
              <a:rPr lang="en-US" dirty="0"/>
              <a:t>Defects Detection in Rotor Composite Parts using A.I.</a:t>
            </a:r>
            <a:endParaRPr dirty="0"/>
          </a:p>
        </p:txBody>
      </p:sp>
      <p:pic>
        <p:nvPicPr>
          <p:cNvPr id="8" name="Image 7">
            <a:extLst>
              <a:ext uri="{FF2B5EF4-FFF2-40B4-BE49-F238E27FC236}">
                <a16:creationId xmlns:a16="http://schemas.microsoft.com/office/drawing/2014/main" id="{6ADBD385-9BC9-4E7B-AC5E-DC61D131F751}"/>
              </a:ext>
            </a:extLst>
          </p:cNvPr>
          <p:cNvPicPr>
            <a:picLocks noChangeAspect="1"/>
          </p:cNvPicPr>
          <p:nvPr/>
        </p:nvPicPr>
        <p:blipFill>
          <a:blip r:embed="rId2">
            <a:duotone>
              <a:schemeClr val="accent6">
                <a:shade val="45000"/>
                <a:satMod val="135000"/>
              </a:schemeClr>
              <a:prstClr val="white"/>
            </a:duotone>
          </a:blip>
          <a:stretch>
            <a:fillRect/>
          </a:stretch>
        </p:blipFill>
        <p:spPr>
          <a:xfrm>
            <a:off x="4219287" y="2983703"/>
            <a:ext cx="914479" cy="865707"/>
          </a:xfrm>
          <a:prstGeom prst="rect">
            <a:avLst/>
          </a:prstGeom>
        </p:spPr>
      </p:pic>
    </p:spTree>
    <p:extLst>
      <p:ext uri="{BB962C8B-B14F-4D97-AF65-F5344CB8AC3E}">
        <p14:creationId xmlns:p14="http://schemas.microsoft.com/office/powerpoint/2010/main" val="309248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262334" y="2150849"/>
            <a:ext cx="3660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a:t>Background</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01</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grpSp>
        <p:nvGrpSpPr>
          <p:cNvPr id="2" name="Groupe 1"/>
          <p:cNvGrpSpPr/>
          <p:nvPr/>
        </p:nvGrpSpPr>
        <p:grpSpPr>
          <a:xfrm>
            <a:off x="4384495" y="4336873"/>
            <a:ext cx="412800" cy="412800"/>
            <a:chOff x="4365600" y="4522825"/>
            <a:chExt cx="412800" cy="412800"/>
          </a:xfrm>
        </p:grpSpPr>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grpSp>
      <p:sp>
        <p:nvSpPr>
          <p:cNvPr id="17" name="Rectangle 1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4"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2808002412"/>
      </p:ext>
    </p:extLst>
  </p:cSld>
  <p:clrMapOvr>
    <a:masterClrMapping/>
  </p:clrMapOvr>
  <mc:AlternateContent xmlns:mc="http://schemas.openxmlformats.org/markup-compatibility/2006" xmlns:p14="http://schemas.microsoft.com/office/powerpoint/2010/main">
    <mc:Choice Requires="p14">
      <p:transition p14:dur="0" advTm="1829"/>
    </mc:Choice>
    <mc:Fallback xmlns="">
      <p:transition advTm="182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777825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General Information</a:t>
            </a:r>
          </a:p>
        </p:txBody>
      </p:sp>
      <p:sp>
        <p:nvSpPr>
          <p:cNvPr id="21" name="Rectangle 20">
            <a:extLst>
              <a:ext uri="{FF2B5EF4-FFF2-40B4-BE49-F238E27FC236}">
                <a16:creationId xmlns:a16="http://schemas.microsoft.com/office/drawing/2014/main" id="{89A08119-D22B-44CE-A572-68940CE5D9F5}"/>
              </a:ext>
            </a:extLst>
          </p:cNvPr>
          <p:cNvSpPr/>
          <p:nvPr/>
        </p:nvSpPr>
        <p:spPr>
          <a:xfrm>
            <a:off x="605014" y="554883"/>
            <a:ext cx="8092937" cy="4316887"/>
          </a:xfrm>
          <a:prstGeom prst="rect">
            <a:avLst/>
          </a:prstGeom>
        </p:spPr>
        <p:txBody>
          <a:bodyPr wrap="square">
            <a:spAutoFit/>
          </a:bodyPr>
          <a:lstStyle/>
          <a:p>
            <a:pPr lvl="4" algn="just">
              <a:lnSpc>
                <a:spcPct val="115000"/>
              </a:lnSpc>
              <a:buClr>
                <a:schemeClr val="dk1"/>
              </a:buClr>
              <a:buSzPts val="1800"/>
            </a:pPr>
            <a:r>
              <a:rPr lang="en-US" sz="1600" dirty="0">
                <a:solidFill>
                  <a:schemeClr val="dk1"/>
                </a:solidFill>
                <a:latin typeface="Oswald"/>
                <a:ea typeface="Oswald"/>
                <a:cs typeface="Oswald"/>
                <a:sym typeface="Oswald"/>
              </a:rPr>
              <a:t>Contact:</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Email address: </a:t>
            </a:r>
            <a:r>
              <a:rPr lang="en-US" sz="1600" dirty="0">
                <a:solidFill>
                  <a:schemeClr val="dk1"/>
                </a:solidFill>
                <a:latin typeface="Oswald"/>
                <a:ea typeface="Oswald"/>
                <a:cs typeface="Oswald"/>
                <a:sym typeface="Oswald"/>
                <a:hlinkClick r:id="rId2"/>
              </a:rPr>
              <a:t>nicolas.griselin@airbus.com</a:t>
            </a: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r>
              <a:rPr lang="en-US" sz="1600" dirty="0" err="1">
                <a:solidFill>
                  <a:schemeClr val="dk1"/>
                </a:solidFill>
                <a:latin typeface="Oswald"/>
                <a:ea typeface="Oswald"/>
                <a:cs typeface="Oswald"/>
                <a:sym typeface="Oswald"/>
              </a:rPr>
              <a:t>Organisation</a:t>
            </a:r>
            <a:r>
              <a:rPr lang="en-US" sz="1600" dirty="0">
                <a:solidFill>
                  <a:schemeClr val="dk1"/>
                </a:solidFill>
                <a:latin typeface="Oswald"/>
                <a:ea typeface="Oswald"/>
                <a:cs typeface="Oswald"/>
                <a:sym typeface="Oswald"/>
              </a:rPr>
              <a:t>:</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Lectures (12h):</a:t>
            </a:r>
          </a:p>
          <a:p>
            <a:pPr lvl="4" algn="just">
              <a:lnSpc>
                <a:spcPct val="115000"/>
              </a:lnSpc>
              <a:buClr>
                <a:schemeClr val="dk1"/>
              </a:buClr>
              <a:buSzPts val="1800"/>
            </a:pPr>
            <a:r>
              <a:rPr lang="en-US" sz="1600" dirty="0">
                <a:solidFill>
                  <a:schemeClr val="dk1"/>
                </a:solidFill>
                <a:latin typeface="Oswald"/>
                <a:ea typeface="Oswald"/>
                <a:cs typeface="Oswald"/>
                <a:sym typeface="Oswald"/>
              </a:rPr>
              <a:t>		- 18</a:t>
            </a:r>
            <a:r>
              <a:rPr lang="en-US" sz="1600" baseline="30000" dirty="0">
                <a:solidFill>
                  <a:schemeClr val="dk1"/>
                </a:solidFill>
                <a:latin typeface="Oswald"/>
                <a:ea typeface="Oswald"/>
                <a:cs typeface="Oswald"/>
                <a:sym typeface="Oswald"/>
              </a:rPr>
              <a:t>th</a:t>
            </a:r>
            <a:r>
              <a:rPr lang="en-US" sz="1600" dirty="0">
                <a:solidFill>
                  <a:schemeClr val="dk1"/>
                </a:solidFill>
                <a:latin typeface="Oswald"/>
                <a:ea typeface="Oswald"/>
                <a:cs typeface="Oswald"/>
                <a:sym typeface="Oswald"/>
              </a:rPr>
              <a:t> October 2024 (6h)</a:t>
            </a:r>
          </a:p>
          <a:p>
            <a:pPr lvl="4" algn="just">
              <a:lnSpc>
                <a:spcPct val="115000"/>
              </a:lnSpc>
              <a:buClr>
                <a:schemeClr val="dk1"/>
              </a:buClr>
              <a:buSzPts val="1800"/>
            </a:pPr>
            <a:r>
              <a:rPr lang="en-US" sz="1600" dirty="0">
                <a:solidFill>
                  <a:schemeClr val="dk1"/>
                </a:solidFill>
                <a:latin typeface="Oswald"/>
                <a:ea typeface="Oswald"/>
                <a:cs typeface="Oswald"/>
                <a:sym typeface="Oswald"/>
              </a:rPr>
              <a:t>		- 25</a:t>
            </a:r>
            <a:r>
              <a:rPr lang="en-US" sz="1600" baseline="30000" dirty="0">
                <a:solidFill>
                  <a:schemeClr val="dk1"/>
                </a:solidFill>
                <a:latin typeface="Oswald"/>
                <a:ea typeface="Oswald"/>
                <a:cs typeface="Oswald"/>
                <a:sym typeface="Oswald"/>
              </a:rPr>
              <a:t>th</a:t>
            </a:r>
            <a:r>
              <a:rPr lang="en-US" sz="1600" dirty="0">
                <a:solidFill>
                  <a:schemeClr val="dk1"/>
                </a:solidFill>
                <a:latin typeface="Oswald"/>
                <a:ea typeface="Oswald"/>
                <a:cs typeface="Oswald"/>
                <a:sym typeface="Oswald"/>
              </a:rPr>
              <a:t> October 2024 (6h)</a:t>
            </a:r>
          </a:p>
          <a:p>
            <a:pPr lvl="4" algn="just">
              <a:lnSpc>
                <a:spcPct val="115000"/>
              </a:lnSpc>
              <a:buClr>
                <a:schemeClr val="dk1"/>
              </a:buClr>
              <a:buSzPts val="1800"/>
            </a:pPr>
            <a:r>
              <a:rPr lang="en-US" sz="1600" dirty="0">
                <a:solidFill>
                  <a:schemeClr val="dk1"/>
                </a:solidFill>
                <a:latin typeface="Oswald"/>
                <a:ea typeface="Oswald"/>
                <a:cs typeface="Oswald"/>
                <a:sym typeface="Oswald"/>
              </a:rPr>
              <a:t>	</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Theory and exercises during sessions</a:t>
            </a:r>
          </a:p>
          <a:p>
            <a:pPr marL="893763"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r>
              <a:rPr lang="en-US" sz="1600" dirty="0">
                <a:solidFill>
                  <a:schemeClr val="dk1"/>
                </a:solidFill>
                <a:latin typeface="Oswald"/>
                <a:ea typeface="Oswald"/>
                <a:cs typeface="Oswald"/>
                <a:sym typeface="Oswald"/>
              </a:rPr>
              <a:t>Examination	:</a:t>
            </a:r>
          </a:p>
          <a:p>
            <a:pPr marL="893763" lvl="5"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Individual projects</a:t>
            </a:r>
          </a:p>
          <a:p>
            <a:pPr marL="893763" lvl="5"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lvl="5" algn="just">
              <a:lnSpc>
                <a:spcPct val="115000"/>
              </a:lnSpc>
              <a:buClr>
                <a:schemeClr val="dk1"/>
              </a:buClr>
              <a:buSzPts val="1800"/>
            </a:pPr>
            <a:r>
              <a:rPr lang="en-US" sz="1600" dirty="0">
                <a:solidFill>
                  <a:schemeClr val="dk1"/>
                </a:solidFill>
                <a:latin typeface="Oswald"/>
                <a:ea typeface="Oswald"/>
                <a:cs typeface="Oswald"/>
                <a:sym typeface="Oswald"/>
              </a:rPr>
              <a:t>Software:</a:t>
            </a:r>
          </a:p>
          <a:p>
            <a:pPr marL="893763" lvl="5"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Python 	</a:t>
            </a:r>
          </a:p>
        </p:txBody>
      </p:sp>
    </p:spTree>
    <p:extLst>
      <p:ext uri="{BB962C8B-B14F-4D97-AF65-F5344CB8AC3E}">
        <p14:creationId xmlns:p14="http://schemas.microsoft.com/office/powerpoint/2010/main" val="974154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7" name="Google Shape;142;p3"/>
          <p:cNvSpPr/>
          <p:nvPr/>
        </p:nvSpPr>
        <p:spPr>
          <a:xfrm rot="5400000">
            <a:off x="4503000" y="482227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pic>
        <p:nvPicPr>
          <p:cNvPr id="19" name="Image 18"/>
          <p:cNvPicPr>
            <a:picLocks noChangeAspect="1"/>
          </p:cNvPicPr>
          <p:nvPr/>
        </p:nvPicPr>
        <p:blipFill rotWithShape="1">
          <a:blip r:embed="rId4"/>
          <a:srcRect l="18243" t="53580" r="70160" b="39630"/>
          <a:stretch/>
        </p:blipFill>
        <p:spPr>
          <a:xfrm>
            <a:off x="5293342" y="212990"/>
            <a:ext cx="1237823" cy="456914"/>
          </a:xfrm>
          <a:prstGeom prst="rect">
            <a:avLst/>
          </a:prstGeom>
        </p:spPr>
      </p:pic>
      <p:pic>
        <p:nvPicPr>
          <p:cNvPr id="35" name="Image 34"/>
          <p:cNvPicPr>
            <a:picLocks noChangeAspect="1"/>
          </p:cNvPicPr>
          <p:nvPr/>
        </p:nvPicPr>
        <p:blipFill rotWithShape="1">
          <a:blip r:embed="rId5"/>
          <a:srcRect l="30816" t="35812" r="54694" b="48059"/>
          <a:stretch/>
        </p:blipFill>
        <p:spPr>
          <a:xfrm>
            <a:off x="3171160" y="1031031"/>
            <a:ext cx="1978011" cy="1181101"/>
          </a:xfrm>
          <a:prstGeom prst="rect">
            <a:avLst/>
          </a:prstGeom>
          <a:ln>
            <a:solidFill>
              <a:srgbClr val="FF0000"/>
            </a:solidFill>
          </a:ln>
        </p:spPr>
      </p:pic>
      <p:pic>
        <p:nvPicPr>
          <p:cNvPr id="13" name="Image 12"/>
          <p:cNvPicPr>
            <a:picLocks noChangeAspect="1"/>
          </p:cNvPicPr>
          <p:nvPr/>
        </p:nvPicPr>
        <p:blipFill rotWithShape="1">
          <a:blip r:embed="rId6"/>
          <a:srcRect l="33889" t="60486" r="44583" b="8576"/>
          <a:stretch/>
        </p:blipFill>
        <p:spPr>
          <a:xfrm rot="2215055" flipH="1">
            <a:off x="6209324" y="612477"/>
            <a:ext cx="2474463" cy="1907731"/>
          </a:xfrm>
          <a:prstGeom prst="rect">
            <a:avLst/>
          </a:prstGeom>
        </p:spPr>
      </p:pic>
      <p:grpSp>
        <p:nvGrpSpPr>
          <p:cNvPr id="324" name="Google Shape;324;p9"/>
          <p:cNvGrpSpPr/>
          <p:nvPr/>
        </p:nvGrpSpPr>
        <p:grpSpPr>
          <a:xfrm>
            <a:off x="4567813" y="3321625"/>
            <a:ext cx="421927" cy="370882"/>
            <a:chOff x="-3030525" y="3973150"/>
            <a:chExt cx="293025" cy="257575"/>
          </a:xfrm>
        </p:grpSpPr>
        <p:sp>
          <p:nvSpPr>
            <p:cNvPr id="325" name="Google Shape;325;p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spcFirstLastPara="1" wrap="square" lIns="91425" tIns="91425" rIns="91425" bIns="91425" anchor="ctr" anchorCtr="0">
              <a:noAutofit/>
            </a:bodyPr>
            <a:lstStyle/>
            <a:p>
              <a:pPr>
                <a:buSzPts val="1400"/>
              </a:pPr>
              <a:endParaRPr/>
            </a:p>
          </p:txBody>
        </p:sp>
        <p:sp>
          <p:nvSpPr>
            <p:cNvPr id="326" name="Google Shape;326;p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spcFirstLastPara="1" wrap="square" lIns="91425" tIns="91425" rIns="91425" bIns="91425" anchor="ctr" anchorCtr="0">
              <a:noAutofit/>
            </a:bodyPr>
            <a:lstStyle/>
            <a:p>
              <a:pPr>
                <a:buSzPts val="1400"/>
              </a:pPr>
              <a:endParaRPr/>
            </a:p>
          </p:txBody>
        </p:sp>
      </p:grpSp>
      <p:sp>
        <p:nvSpPr>
          <p:cNvPr id="328" name="Google Shape;328;p9"/>
          <p:cNvSpPr txBox="1"/>
          <p:nvPr/>
        </p:nvSpPr>
        <p:spPr>
          <a:xfrm>
            <a:off x="3242473" y="3763417"/>
            <a:ext cx="528161" cy="307777"/>
          </a:xfrm>
          <a:prstGeom prst="rect">
            <a:avLst/>
          </a:prstGeom>
          <a:noFill/>
          <a:ln>
            <a:noFill/>
          </a:ln>
        </p:spPr>
        <p:txBody>
          <a:bodyPr spcFirstLastPara="1" wrap="square" lIns="91425" tIns="45700" rIns="91425" bIns="45700" anchor="t" anchorCtr="0">
            <a:spAutoFit/>
          </a:bodyPr>
          <a:lstStyle/>
          <a:p>
            <a:r>
              <a:rPr lang="fr-FR">
                <a:solidFill>
                  <a:srgbClr val="FFFFFF"/>
                </a:solidFill>
                <a:latin typeface="Oswald"/>
                <a:ea typeface="Oswald"/>
                <a:cs typeface="Oswald"/>
                <a:sym typeface="Oswald"/>
              </a:rPr>
              <a:t>Data</a:t>
            </a:r>
            <a:endParaRPr>
              <a:solidFill>
                <a:srgbClr val="FFFFFF"/>
              </a:solidFill>
              <a:latin typeface="Oswald"/>
              <a:ea typeface="Oswald"/>
              <a:cs typeface="Oswald"/>
              <a:sym typeface="Oswald"/>
            </a:endParaRPr>
          </a:p>
        </p:txBody>
      </p:sp>
      <p:pic>
        <p:nvPicPr>
          <p:cNvPr id="4" name="Image 3"/>
          <p:cNvPicPr>
            <a:picLocks noChangeAspect="1"/>
          </p:cNvPicPr>
          <p:nvPr/>
        </p:nvPicPr>
        <p:blipFill rotWithShape="1">
          <a:blip r:embed="rId7"/>
          <a:srcRect l="10425" t="13467" r="2448" b="20703"/>
          <a:stretch/>
        </p:blipFill>
        <p:spPr>
          <a:xfrm>
            <a:off x="1414235" y="2356248"/>
            <a:ext cx="6102350" cy="2597151"/>
          </a:xfrm>
          <a:prstGeom prst="rect">
            <a:avLst/>
          </a:prstGeom>
        </p:spPr>
      </p:pic>
      <p:pic>
        <p:nvPicPr>
          <p:cNvPr id="49" name="Google Shape;298;p9"/>
          <p:cNvPicPr preferRelativeResize="0"/>
          <p:nvPr/>
        </p:nvPicPr>
        <p:blipFill rotWithShape="1">
          <a:blip r:embed="rId8">
            <a:alphaModFix/>
          </a:blip>
          <a:srcRect b="39606"/>
          <a:stretch/>
        </p:blipFill>
        <p:spPr>
          <a:xfrm>
            <a:off x="341129" y="1280771"/>
            <a:ext cx="2049345" cy="876293"/>
          </a:xfrm>
          <a:prstGeom prst="rect">
            <a:avLst/>
          </a:prstGeom>
          <a:noFill/>
          <a:ln>
            <a:solidFill>
              <a:srgbClr val="00B0F0"/>
            </a:solidFill>
          </a:ln>
        </p:spPr>
      </p:pic>
      <p:sp>
        <p:nvSpPr>
          <p:cNvPr id="5" name="Rectangle 4"/>
          <p:cNvSpPr/>
          <p:nvPr/>
        </p:nvSpPr>
        <p:spPr>
          <a:xfrm>
            <a:off x="4728203" y="2897465"/>
            <a:ext cx="1157263" cy="38647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842503" y="3068916"/>
            <a:ext cx="584201" cy="156242"/>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eur droit avec flèche 6"/>
          <p:cNvCxnSpPr>
            <a:stCxn id="5" idx="0"/>
            <a:endCxn id="35" idx="2"/>
          </p:cNvCxnSpPr>
          <p:nvPr/>
        </p:nvCxnSpPr>
        <p:spPr>
          <a:xfrm flipH="1" flipV="1">
            <a:off x="4160166" y="2212132"/>
            <a:ext cx="1146669" cy="6853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52" idx="0"/>
            <a:endCxn id="49" idx="2"/>
          </p:cNvCxnSpPr>
          <p:nvPr/>
        </p:nvCxnSpPr>
        <p:spPr>
          <a:xfrm flipH="1" flipV="1">
            <a:off x="1365802" y="2157064"/>
            <a:ext cx="3768802" cy="91185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618888" y="3136257"/>
            <a:ext cx="1897697" cy="271300"/>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08996" y="1223532"/>
            <a:ext cx="2819400" cy="921565"/>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eur droit avec flèche 15"/>
          <p:cNvCxnSpPr>
            <a:stCxn id="57" idx="0"/>
            <a:endCxn id="14" idx="2"/>
          </p:cNvCxnSpPr>
          <p:nvPr/>
        </p:nvCxnSpPr>
        <p:spPr>
          <a:xfrm flipV="1">
            <a:off x="6567737" y="2145097"/>
            <a:ext cx="950959" cy="9911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3" name="Image 72"/>
          <p:cNvPicPr>
            <a:picLocks noChangeAspect="1"/>
          </p:cNvPicPr>
          <p:nvPr/>
        </p:nvPicPr>
        <p:blipFill rotWithShape="1">
          <a:blip r:embed="rId4"/>
          <a:srcRect l="30137" t="60513" r="57462" b="31623"/>
          <a:stretch/>
        </p:blipFill>
        <p:spPr>
          <a:xfrm>
            <a:off x="7816809" y="174438"/>
            <a:ext cx="1323663" cy="529183"/>
          </a:xfrm>
          <a:prstGeom prst="rect">
            <a:avLst/>
          </a:prstGeom>
        </p:spPr>
      </p:pic>
      <p:pic>
        <p:nvPicPr>
          <p:cNvPr id="23" name="Image 22"/>
          <p:cNvPicPr>
            <a:picLocks noChangeAspect="1"/>
          </p:cNvPicPr>
          <p:nvPr/>
        </p:nvPicPr>
        <p:blipFill rotWithShape="1">
          <a:blip r:embed="rId9"/>
          <a:srcRect l="26287" t="68208" r="63114" b="25140"/>
          <a:stretch/>
        </p:blipFill>
        <p:spPr>
          <a:xfrm>
            <a:off x="6569566" y="205212"/>
            <a:ext cx="1247243" cy="493514"/>
          </a:xfrm>
          <a:prstGeom prst="rect">
            <a:avLst/>
          </a:prstGeom>
        </p:spPr>
      </p:pic>
      <p:sp>
        <p:nvSpPr>
          <p:cNvPr id="26" name="Rectangle 25"/>
          <p:cNvSpPr/>
          <p:nvPr/>
        </p:nvSpPr>
        <p:spPr>
          <a:xfrm>
            <a:off x="282952" y="979768"/>
            <a:ext cx="692818" cy="307777"/>
          </a:xfrm>
          <a:prstGeom prst="rect">
            <a:avLst/>
          </a:prstGeom>
        </p:spPr>
        <p:txBody>
          <a:bodyPr wrap="none">
            <a:spAutoFit/>
          </a:bodyPr>
          <a:lstStyle/>
          <a:p>
            <a:r>
              <a:rPr lang="fr-FR" b="1" dirty="0">
                <a:solidFill>
                  <a:srgbClr val="2D0557"/>
                </a:solidFill>
                <a:latin typeface="Oswald"/>
                <a:sym typeface="Oswald"/>
              </a:rPr>
              <a:t>SLEEVE</a:t>
            </a:r>
            <a:endParaRPr lang="en-US" sz="600" dirty="0"/>
          </a:p>
        </p:txBody>
      </p:sp>
      <p:sp>
        <p:nvSpPr>
          <p:cNvPr id="87" name="Rectangle 86"/>
          <p:cNvSpPr/>
          <p:nvPr/>
        </p:nvSpPr>
        <p:spPr>
          <a:xfrm>
            <a:off x="3055825" y="768499"/>
            <a:ext cx="1383712" cy="307777"/>
          </a:xfrm>
          <a:prstGeom prst="rect">
            <a:avLst/>
          </a:prstGeom>
        </p:spPr>
        <p:txBody>
          <a:bodyPr wrap="none">
            <a:spAutoFit/>
          </a:bodyPr>
          <a:lstStyle/>
          <a:p>
            <a:r>
              <a:rPr lang="fr-FR" b="1" dirty="0">
                <a:solidFill>
                  <a:srgbClr val="2D0557"/>
                </a:solidFill>
                <a:latin typeface="Oswald"/>
                <a:sym typeface="Oswald"/>
              </a:rPr>
              <a:t>STARFLEX (HUB)</a:t>
            </a:r>
            <a:endParaRPr lang="en-US" sz="600" dirty="0"/>
          </a:p>
        </p:txBody>
      </p:sp>
      <p:sp>
        <p:nvSpPr>
          <p:cNvPr id="88" name="Rectangle 87"/>
          <p:cNvSpPr/>
          <p:nvPr/>
        </p:nvSpPr>
        <p:spPr>
          <a:xfrm>
            <a:off x="6028715" y="934597"/>
            <a:ext cx="655949" cy="307777"/>
          </a:xfrm>
          <a:prstGeom prst="rect">
            <a:avLst/>
          </a:prstGeom>
        </p:spPr>
        <p:txBody>
          <a:bodyPr wrap="none">
            <a:spAutoFit/>
          </a:bodyPr>
          <a:lstStyle/>
          <a:p>
            <a:r>
              <a:rPr lang="fr-FR" b="1" dirty="0">
                <a:solidFill>
                  <a:srgbClr val="2D0557"/>
                </a:solidFill>
                <a:latin typeface="Oswald"/>
                <a:sym typeface="Oswald"/>
              </a:rPr>
              <a:t>BLADE</a:t>
            </a:r>
            <a:endParaRPr lang="en-US" sz="600" dirty="0"/>
          </a:p>
        </p:txBody>
      </p:sp>
      <p:cxnSp>
        <p:nvCxnSpPr>
          <p:cNvPr id="28" name="Google Shape;421;p12"/>
          <p:cNvCxnSpPr/>
          <p:nvPr/>
        </p:nvCxnSpPr>
        <p:spPr>
          <a:xfrm>
            <a:off x="155944" y="666832"/>
            <a:ext cx="5239016" cy="3072"/>
          </a:xfrm>
          <a:prstGeom prst="straightConnector1">
            <a:avLst/>
          </a:prstGeom>
          <a:noFill/>
          <a:ln w="19050" cap="flat" cmpd="sng">
            <a:solidFill>
              <a:schemeClr val="accent1"/>
            </a:solidFill>
            <a:prstDash val="solid"/>
            <a:round/>
            <a:headEnd type="none" w="sm" len="sm"/>
            <a:tailEnd type="none" w="sm" len="sm"/>
          </a:ln>
        </p:spPr>
      </p:cxnSp>
      <p:sp>
        <p:nvSpPr>
          <p:cNvPr id="29"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COMPOSITE PART on Aircrafts</a:t>
            </a:r>
          </a:p>
        </p:txBody>
      </p:sp>
      <p:sp>
        <p:nvSpPr>
          <p:cNvPr id="33" name="Rectangle 3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30" name="Google Shape;12;p52" descr="Ein Bild, das Monitor, Computer, sitzend, Bildschirm enthält.&#10;&#10;Automatisch generierte Beschreibung"/>
          <p:cNvPicPr preferRelativeResize="0"/>
          <p:nvPr/>
        </p:nvPicPr>
        <p:blipFill rotWithShape="1">
          <a:blip r:embed="rId10">
            <a:alphaModFix/>
          </a:blip>
          <a:srcRect/>
          <a:stretch/>
        </p:blipFill>
        <p:spPr>
          <a:xfrm>
            <a:off x="7867619" y="4705091"/>
            <a:ext cx="1089504" cy="202063"/>
          </a:xfrm>
          <a:prstGeom prst="rect">
            <a:avLst/>
          </a:prstGeom>
          <a:noFill/>
          <a:ln>
            <a:noFill/>
          </a:ln>
        </p:spPr>
      </p:pic>
    </p:spTree>
    <p:custDataLst>
      <p:tags r:id="rId1"/>
    </p:custDataLst>
    <p:extLst>
      <p:ext uri="{BB962C8B-B14F-4D97-AF65-F5344CB8AC3E}">
        <p14:creationId xmlns:p14="http://schemas.microsoft.com/office/powerpoint/2010/main" val="3364929708"/>
      </p:ext>
    </p:extLst>
  </p:cSld>
  <p:clrMapOvr>
    <a:masterClrMapping/>
  </p:clrMapOvr>
  <mc:AlternateContent xmlns:mc="http://schemas.openxmlformats.org/markup-compatibility/2006" xmlns:p14="http://schemas.microsoft.com/office/powerpoint/2010/main">
    <mc:Choice Requires="p14">
      <p:transition p14:dur="10" advTm="6793"/>
    </mc:Choice>
    <mc:Fallback xmlns="">
      <p:transition advTm="67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P spid="57" grpId="0" animBg="1"/>
      <p:bldP spid="14" grpId="0" animBg="1"/>
      <p:bldP spid="26" grpId="0"/>
      <p:bldP spid="87" grpId="0"/>
      <p:bldP spid="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44" name="Image 43"/>
          <p:cNvPicPr>
            <a:picLocks noChangeAspect="1"/>
          </p:cNvPicPr>
          <p:nvPr/>
        </p:nvPicPr>
        <p:blipFill>
          <a:blip r:embed="rId4"/>
          <a:stretch>
            <a:fillRect/>
          </a:stretch>
        </p:blipFill>
        <p:spPr>
          <a:xfrm>
            <a:off x="327660" y="864870"/>
            <a:ext cx="8465820" cy="1777821"/>
          </a:xfrm>
          <a:prstGeom prst="rect">
            <a:avLst/>
          </a:prstGeom>
        </p:spPr>
      </p:pic>
      <p:pic>
        <p:nvPicPr>
          <p:cNvPr id="46" name="Image 45"/>
          <p:cNvPicPr>
            <a:picLocks noChangeAspect="1"/>
          </p:cNvPicPr>
          <p:nvPr/>
        </p:nvPicPr>
        <p:blipFill>
          <a:blip r:embed="rId5"/>
          <a:stretch>
            <a:fillRect/>
          </a:stretch>
        </p:blipFill>
        <p:spPr>
          <a:xfrm>
            <a:off x="2966147" y="2787666"/>
            <a:ext cx="2058767" cy="2256623"/>
          </a:xfrm>
          <a:prstGeom prst="rect">
            <a:avLst/>
          </a:prstGeom>
        </p:spPr>
      </p:pic>
      <p:sp>
        <p:nvSpPr>
          <p:cNvPr id="47" name="Rectangle 46"/>
          <p:cNvSpPr/>
          <p:nvPr/>
        </p:nvSpPr>
        <p:spPr>
          <a:xfrm>
            <a:off x="6659880" y="1201848"/>
            <a:ext cx="1173480" cy="1314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onnecteur en angle 52"/>
          <p:cNvCxnSpPr/>
          <p:nvPr/>
        </p:nvCxnSpPr>
        <p:spPr>
          <a:xfrm rot="5400000">
            <a:off x="6811060" y="3049484"/>
            <a:ext cx="1361798" cy="295292"/>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p:nvPr/>
        </p:nvCxnSpPr>
        <p:spPr>
          <a:xfrm flipH="1">
            <a:off x="5024914" y="3916129"/>
            <a:ext cx="339820" cy="5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9" name="Image 288"/>
          <p:cNvPicPr>
            <a:picLocks noChangeAspect="1"/>
          </p:cNvPicPr>
          <p:nvPr/>
        </p:nvPicPr>
        <p:blipFill rotWithShape="1">
          <a:blip r:embed="rId6"/>
          <a:srcRect l="10247" t="37207" r="82559" b="52274"/>
          <a:stretch/>
        </p:blipFill>
        <p:spPr>
          <a:xfrm>
            <a:off x="2032496" y="3030595"/>
            <a:ext cx="617698" cy="541020"/>
          </a:xfrm>
          <a:prstGeom prst="rect">
            <a:avLst/>
          </a:prstGeom>
        </p:spPr>
      </p:pic>
      <p:pic>
        <p:nvPicPr>
          <p:cNvPr id="290" name="Image 289"/>
          <p:cNvPicPr>
            <a:picLocks noChangeAspect="1"/>
          </p:cNvPicPr>
          <p:nvPr/>
        </p:nvPicPr>
        <p:blipFill>
          <a:blip r:embed="rId7"/>
          <a:stretch>
            <a:fillRect/>
          </a:stretch>
        </p:blipFill>
        <p:spPr>
          <a:xfrm>
            <a:off x="5282964" y="2769719"/>
            <a:ext cx="2061349" cy="2216620"/>
          </a:xfrm>
          <a:prstGeom prst="rect">
            <a:avLst/>
          </a:prstGeom>
        </p:spPr>
      </p:pic>
      <p:sp>
        <p:nvSpPr>
          <p:cNvPr id="120" name="Rectangle 119"/>
          <p:cNvSpPr/>
          <p:nvPr/>
        </p:nvSpPr>
        <p:spPr>
          <a:xfrm>
            <a:off x="2070277" y="3571615"/>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29" name="Rectangle 128"/>
          <p:cNvSpPr/>
          <p:nvPr/>
        </p:nvSpPr>
        <p:spPr>
          <a:xfrm>
            <a:off x="489366" y="3571615"/>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298" name="Image 297"/>
          <p:cNvPicPr>
            <a:picLocks noChangeAspect="1"/>
          </p:cNvPicPr>
          <p:nvPr/>
        </p:nvPicPr>
        <p:blipFill rotWithShape="1">
          <a:blip r:embed="rId8"/>
          <a:srcRect l="31391" t="69385" r="41464" b="10180"/>
          <a:stretch/>
        </p:blipFill>
        <p:spPr>
          <a:xfrm>
            <a:off x="567889" y="3915977"/>
            <a:ext cx="1211580" cy="815341"/>
          </a:xfrm>
          <a:prstGeom prst="rect">
            <a:avLst/>
          </a:prstGeom>
        </p:spPr>
      </p:pic>
      <p:sp>
        <p:nvSpPr>
          <p:cNvPr id="131" name="Rectangle 130"/>
          <p:cNvSpPr/>
          <p:nvPr/>
        </p:nvSpPr>
        <p:spPr>
          <a:xfrm>
            <a:off x="515144" y="4732423"/>
            <a:ext cx="567784" cy="253916"/>
          </a:xfrm>
          <a:prstGeom prst="rect">
            <a:avLst/>
          </a:prstGeom>
        </p:spPr>
        <p:txBody>
          <a:bodyPr wrap="none">
            <a:spAutoFit/>
          </a:bodyPr>
          <a:lstStyle/>
          <a:p>
            <a:r>
              <a:rPr lang="fr-FR" sz="1050" dirty="0" err="1">
                <a:solidFill>
                  <a:srgbClr val="FF0000"/>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3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cxnSp>
        <p:nvCxnSpPr>
          <p:cNvPr id="134" name="Connecteur droit avec flèche 133"/>
          <p:cNvCxnSpPr>
            <a:stCxn id="46" idx="1"/>
          </p:cNvCxnSpPr>
          <p:nvPr/>
        </p:nvCxnSpPr>
        <p:spPr>
          <a:xfrm flipH="1">
            <a:off x="2681872" y="3915978"/>
            <a:ext cx="284275" cy="5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515144" y="2686120"/>
            <a:ext cx="2166728" cy="235816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p:cNvSpPr/>
          <p:nvPr/>
        </p:nvSpPr>
        <p:spPr>
          <a:xfrm>
            <a:off x="1805247" y="4431236"/>
            <a:ext cx="929370" cy="600164"/>
          </a:xfrm>
          <a:prstGeom prst="rect">
            <a:avLst/>
          </a:prstGeom>
        </p:spPr>
        <p:txBody>
          <a:bodyPr wrap="square">
            <a:spAutoFit/>
          </a:bodyPr>
          <a:lstStyle/>
          <a:p>
            <a:r>
              <a:rPr lang="fr-FR" sz="1100" b="1" dirty="0">
                <a:solidFill>
                  <a:srgbClr val="FF0000"/>
                </a:solidFill>
                <a:latin typeface="Oswald"/>
                <a:ea typeface="Oswald"/>
                <a:cs typeface="Oswald"/>
              </a:rPr>
              <a:t>20 </a:t>
            </a:r>
            <a:r>
              <a:rPr lang="fr-FR" sz="1100" b="1" dirty="0" err="1">
                <a:solidFill>
                  <a:srgbClr val="FF0000"/>
                </a:solidFill>
                <a:latin typeface="Oswald"/>
                <a:ea typeface="Oswald"/>
                <a:cs typeface="Oswald"/>
              </a:rPr>
              <a:t>differents</a:t>
            </a:r>
            <a:r>
              <a:rPr lang="fr-FR" sz="1100" b="1" dirty="0">
                <a:solidFill>
                  <a:srgbClr val="FF0000"/>
                </a:solidFill>
                <a:latin typeface="Oswald"/>
                <a:ea typeface="Oswald"/>
                <a:cs typeface="Oswald"/>
              </a:rPr>
              <a:t> type of </a:t>
            </a:r>
            <a:r>
              <a:rPr lang="fr-FR" sz="1100" b="1" dirty="0" err="1">
                <a:solidFill>
                  <a:srgbClr val="FF0000"/>
                </a:solidFill>
                <a:latin typeface="Oswald"/>
                <a:ea typeface="Oswald"/>
                <a:cs typeface="Oswald"/>
              </a:rPr>
              <a:t>defects</a:t>
            </a:r>
            <a:endParaRPr lang="fr-FR" sz="1100" b="1" dirty="0">
              <a:solidFill>
                <a:srgbClr val="FF0000"/>
              </a:solidFill>
              <a:latin typeface="Oswald"/>
              <a:ea typeface="Oswald"/>
              <a:cs typeface="Oswald"/>
            </a:endParaRPr>
          </a:p>
        </p:txBody>
      </p:sp>
      <p:pic>
        <p:nvPicPr>
          <p:cNvPr id="310" name="Image 309"/>
          <p:cNvPicPr>
            <a:picLocks noChangeAspect="1"/>
          </p:cNvPicPr>
          <p:nvPr/>
        </p:nvPicPr>
        <p:blipFill rotWithShape="1">
          <a:blip r:embed="rId9"/>
          <a:srcRect l="21501" t="25133" r="48323" b="46554"/>
          <a:stretch/>
        </p:blipFill>
        <p:spPr>
          <a:xfrm>
            <a:off x="577787" y="2772427"/>
            <a:ext cx="841500" cy="789556"/>
          </a:xfrm>
          <a:prstGeom prst="rect">
            <a:avLst/>
          </a:prstGeom>
        </p:spPr>
      </p:pic>
      <p:cxnSp>
        <p:nvCxnSpPr>
          <p:cNvPr id="22" name="Google Shape;421;p12"/>
          <p:cNvCxnSpPr/>
          <p:nvPr/>
        </p:nvCxnSpPr>
        <p:spPr>
          <a:xfrm>
            <a:off x="155944" y="666832"/>
            <a:ext cx="5239016" cy="3072"/>
          </a:xfrm>
          <a:prstGeom prst="straightConnector1">
            <a:avLst/>
          </a:prstGeom>
          <a:noFill/>
          <a:ln w="19050" cap="flat" cmpd="sng">
            <a:solidFill>
              <a:schemeClr val="accent1"/>
            </a:solidFill>
            <a:prstDash val="solid"/>
            <a:round/>
            <a:headEnd type="none" w="sm" len="sm"/>
            <a:tailEnd type="none" w="sm" len="sm"/>
          </a:ln>
        </p:spPr>
      </p:cxnSp>
      <p:sp>
        <p:nvSpPr>
          <p:cNvPr id="23" name="Google Shape;411;p12"/>
          <p:cNvSpPr txBox="1">
            <a:spLocks/>
          </p:cNvSpPr>
          <p:nvPr/>
        </p:nvSpPr>
        <p:spPr>
          <a:xfrm>
            <a:off x="58505" y="54909"/>
            <a:ext cx="5643486"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COMPOSITE PART Manufacturing</a:t>
            </a:r>
          </a:p>
        </p:txBody>
      </p:sp>
      <p:pic>
        <p:nvPicPr>
          <p:cNvPr id="24" name="Image 23"/>
          <p:cNvPicPr>
            <a:picLocks noChangeAspect="1"/>
          </p:cNvPicPr>
          <p:nvPr/>
        </p:nvPicPr>
        <p:blipFill rotWithShape="1">
          <a:blip r:embed="rId10"/>
          <a:srcRect l="30816" t="35812" r="54694" b="48059"/>
          <a:stretch/>
        </p:blipFill>
        <p:spPr>
          <a:xfrm>
            <a:off x="6004449" y="48365"/>
            <a:ext cx="1261112" cy="753030"/>
          </a:xfrm>
          <a:prstGeom prst="rect">
            <a:avLst/>
          </a:prstGeom>
          <a:ln>
            <a:solidFill>
              <a:srgbClr val="FF0000"/>
            </a:solidFill>
          </a:ln>
        </p:spPr>
      </p:pic>
      <p:sp>
        <p:nvSpPr>
          <p:cNvPr id="25" name="Rectangle 24"/>
          <p:cNvSpPr/>
          <p:nvPr/>
        </p:nvSpPr>
        <p:spPr>
          <a:xfrm>
            <a:off x="7246620" y="543924"/>
            <a:ext cx="1383712" cy="307777"/>
          </a:xfrm>
          <a:prstGeom prst="rect">
            <a:avLst/>
          </a:prstGeom>
        </p:spPr>
        <p:txBody>
          <a:bodyPr wrap="none">
            <a:spAutoFit/>
          </a:bodyPr>
          <a:lstStyle/>
          <a:p>
            <a:r>
              <a:rPr lang="fr-FR" b="1" dirty="0">
                <a:solidFill>
                  <a:srgbClr val="2D0557"/>
                </a:solidFill>
                <a:latin typeface="Oswald"/>
                <a:sym typeface="Oswald"/>
              </a:rPr>
              <a:t>STARFLEX (HUB)</a:t>
            </a:r>
            <a:endParaRPr lang="en-US" sz="600" dirty="0"/>
          </a:p>
        </p:txBody>
      </p:sp>
      <p:sp>
        <p:nvSpPr>
          <p:cNvPr id="27" name="Rectangle 26"/>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26" name="Google Shape;12;p52" descr="Ein Bild, das Monitor, Computer, sitzend, Bildschirm enthält.&#10;&#10;Automatisch generierte Beschreibung"/>
          <p:cNvPicPr preferRelativeResize="0"/>
          <p:nvPr/>
        </p:nvPicPr>
        <p:blipFill rotWithShape="1">
          <a:blip r:embed="rId11">
            <a:alphaModFix/>
          </a:blip>
          <a:srcRect/>
          <a:stretch/>
        </p:blipFill>
        <p:spPr>
          <a:xfrm>
            <a:off x="7867619" y="4705091"/>
            <a:ext cx="1089504" cy="202063"/>
          </a:xfrm>
          <a:prstGeom prst="rect">
            <a:avLst/>
          </a:prstGeom>
          <a:noFill/>
          <a:ln>
            <a:noFill/>
          </a:ln>
        </p:spPr>
      </p:pic>
    </p:spTree>
    <p:custDataLst>
      <p:tags r:id="rId1"/>
    </p:custDataLst>
    <p:extLst>
      <p:ext uri="{BB962C8B-B14F-4D97-AF65-F5344CB8AC3E}">
        <p14:creationId xmlns:p14="http://schemas.microsoft.com/office/powerpoint/2010/main" val="13258185"/>
      </p:ext>
    </p:extLst>
  </p:cSld>
  <p:clrMapOvr>
    <a:masterClrMapping/>
  </p:clrMapOvr>
  <mc:AlternateContent xmlns:mc="http://schemas.openxmlformats.org/markup-compatibility/2006" xmlns:p14="http://schemas.microsoft.com/office/powerpoint/2010/main">
    <mc:Choice Requires="p14">
      <p:transition p14:dur="0" advTm="5615"/>
    </mc:Choice>
    <mc:Fallback xmlns="">
      <p:transition advTm="5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20" grpId="0"/>
      <p:bldP spid="129" grpId="0"/>
      <p:bldP spid="131" grpId="0"/>
      <p:bldP spid="136" grpId="0" animBg="1"/>
      <p:bldP spid="30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cxnSp>
        <p:nvCxnSpPr>
          <p:cNvPr id="410" name="Google Shape;410;p12"/>
          <p:cNvCxnSpPr/>
          <p:nvPr/>
        </p:nvCxnSpPr>
        <p:spPr>
          <a:xfrm flipH="1">
            <a:off x="4572000" y="666832"/>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422" name="Google Shape;422;p12"/>
          <p:cNvGrpSpPr/>
          <p:nvPr/>
        </p:nvGrpSpPr>
        <p:grpSpPr>
          <a:xfrm>
            <a:off x="4365600" y="4522825"/>
            <a:ext cx="412800" cy="412800"/>
            <a:chOff x="4365600" y="4522825"/>
            <a:chExt cx="412800" cy="412800"/>
          </a:xfrm>
        </p:grpSpPr>
        <p:sp>
          <p:nvSpPr>
            <p:cNvPr id="423" name="Google Shape;423;p12"/>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2"/>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9" name="Google Shape;421;p12"/>
          <p:cNvCxnSpPr/>
          <p:nvPr/>
        </p:nvCxnSpPr>
        <p:spPr>
          <a:xfrm>
            <a:off x="155944" y="666832"/>
            <a:ext cx="5970536" cy="0"/>
          </a:xfrm>
          <a:prstGeom prst="straightConnector1">
            <a:avLst/>
          </a:prstGeom>
          <a:noFill/>
          <a:ln w="19050" cap="flat" cmpd="sng">
            <a:solidFill>
              <a:schemeClr val="accent1"/>
            </a:solidFill>
            <a:prstDash val="solid"/>
            <a:round/>
            <a:headEnd type="none" w="sm" len="sm"/>
            <a:tailEnd type="none" w="sm" len="sm"/>
          </a:ln>
        </p:spPr>
      </p:cxnSp>
      <p:sp>
        <p:nvSpPr>
          <p:cNvPr id="25" name="Google Shape;420;p12"/>
          <p:cNvSpPr/>
          <p:nvPr/>
        </p:nvSpPr>
        <p:spPr>
          <a:xfrm>
            <a:off x="4405900" y="3264312"/>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26" name="Google Shape;421;p12"/>
          <p:cNvCxnSpPr/>
          <p:nvPr/>
        </p:nvCxnSpPr>
        <p:spPr>
          <a:xfrm flipV="1">
            <a:off x="3396343" y="3462312"/>
            <a:ext cx="1009545" cy="2455"/>
          </a:xfrm>
          <a:prstGeom prst="straightConnector1">
            <a:avLst/>
          </a:prstGeom>
          <a:noFill/>
          <a:ln w="19050" cap="flat" cmpd="sng">
            <a:solidFill>
              <a:schemeClr val="accent1"/>
            </a:solidFill>
            <a:prstDash val="solid"/>
            <a:round/>
            <a:headEnd type="none" w="sm" len="sm"/>
            <a:tailEnd type="none" w="sm" len="sm"/>
          </a:ln>
        </p:spPr>
      </p:cxnSp>
      <p:sp>
        <p:nvSpPr>
          <p:cNvPr id="36"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QUALITY CONTROL - Current Situation</a:t>
            </a:r>
          </a:p>
        </p:txBody>
      </p:sp>
      <p:pic>
        <p:nvPicPr>
          <p:cNvPr id="37" name="Image 36"/>
          <p:cNvPicPr>
            <a:picLocks noChangeAspect="1"/>
          </p:cNvPicPr>
          <p:nvPr/>
        </p:nvPicPr>
        <p:blipFill rotWithShape="1">
          <a:blip r:embed="rId3"/>
          <a:srcRect l="9319" t="13225" r="9624" b="2357"/>
          <a:stretch/>
        </p:blipFill>
        <p:spPr>
          <a:xfrm>
            <a:off x="225410" y="890786"/>
            <a:ext cx="1129821" cy="1289750"/>
          </a:xfrm>
          <a:prstGeom prst="rect">
            <a:avLst/>
          </a:prstGeom>
        </p:spPr>
      </p:pic>
      <p:sp>
        <p:nvSpPr>
          <p:cNvPr id="4" name="Rectangle 3"/>
          <p:cNvSpPr/>
          <p:nvPr/>
        </p:nvSpPr>
        <p:spPr>
          <a:xfrm>
            <a:off x="1522063" y="884178"/>
            <a:ext cx="3092467" cy="1012585"/>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Time consuming process </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Up to 50 images for 1 part</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~1h / part</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100 000 images / year</a:t>
            </a:r>
          </a:p>
        </p:txBody>
      </p:sp>
      <p:sp>
        <p:nvSpPr>
          <p:cNvPr id="38" name="Rectangle 37"/>
          <p:cNvSpPr/>
          <p:nvPr/>
        </p:nvSpPr>
        <p:spPr>
          <a:xfrm>
            <a:off x="5362271" y="2097260"/>
            <a:ext cx="2838678" cy="800219"/>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Bottleneck situation</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Big batch produced at once</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Crisis mode (when many defects)</a:t>
            </a:r>
          </a:p>
        </p:txBody>
      </p:sp>
      <p:sp>
        <p:nvSpPr>
          <p:cNvPr id="39" name="Rectangle 38"/>
          <p:cNvSpPr/>
          <p:nvPr/>
        </p:nvSpPr>
        <p:spPr>
          <a:xfrm>
            <a:off x="1712563" y="3274861"/>
            <a:ext cx="2901967" cy="1012585"/>
          </a:xfrm>
          <a:prstGeom prst="rect">
            <a:avLst/>
          </a:prstGeom>
        </p:spPr>
        <p:txBody>
          <a:bodyPr wrap="square">
            <a:spAutoFit/>
          </a:bodyPr>
          <a:lstStyle/>
          <a:p>
            <a:pPr lvl="0" algn="just">
              <a:lnSpc>
                <a:spcPct val="115000"/>
              </a:lnSpc>
              <a:buClr>
                <a:schemeClr val="dk1"/>
              </a:buClr>
              <a:buSzPts val="1800"/>
            </a:pPr>
            <a:r>
              <a:rPr lang="en-US" sz="1600" b="1" dirty="0">
                <a:solidFill>
                  <a:schemeClr val="dk1"/>
                </a:solidFill>
                <a:latin typeface="Oswald"/>
                <a:ea typeface="Oswald"/>
                <a:cs typeface="Oswald"/>
                <a:sym typeface="Oswald"/>
              </a:rPr>
              <a:t>Human Dependent</a:t>
            </a:r>
            <a:endParaRPr lang="en-US" sz="12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Skilled Qualified Inspector</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Complex criteria interpretation</a:t>
            </a:r>
          </a:p>
          <a:p>
            <a:pPr marL="625475" lvl="4" indent="-285750" algn="just">
              <a:lnSpc>
                <a:spcPct val="115000"/>
              </a:lnSpc>
              <a:buClr>
                <a:schemeClr val="dk1"/>
              </a:buClr>
              <a:buSzPts val="1800"/>
              <a:buFont typeface="Arial" panose="020B0604020202020204" pitchFamily="34" charset="0"/>
              <a:buChar char="•"/>
            </a:pPr>
            <a:r>
              <a:rPr lang="en-US" sz="1200" dirty="0">
                <a:solidFill>
                  <a:schemeClr val="dk1"/>
                </a:solidFill>
                <a:latin typeface="Oswald"/>
                <a:ea typeface="Oswald"/>
                <a:cs typeface="Oswald"/>
                <a:sym typeface="Oswald"/>
              </a:rPr>
              <a:t>Human detection bias</a:t>
            </a:r>
          </a:p>
        </p:txBody>
      </p:sp>
      <p:pic>
        <p:nvPicPr>
          <p:cNvPr id="13" name="Image 12"/>
          <p:cNvPicPr>
            <a:picLocks noChangeAspect="1"/>
          </p:cNvPicPr>
          <p:nvPr/>
        </p:nvPicPr>
        <p:blipFill rotWithShape="1">
          <a:blip r:embed="rId4"/>
          <a:srcRect l="25417" t="49922" r="59500" b="14660"/>
          <a:stretch/>
        </p:blipFill>
        <p:spPr>
          <a:xfrm>
            <a:off x="8039940" y="2066642"/>
            <a:ext cx="791689" cy="997267"/>
          </a:xfrm>
          <a:prstGeom prst="rect">
            <a:avLst/>
          </a:prstGeom>
        </p:spPr>
      </p:pic>
      <p:pic>
        <p:nvPicPr>
          <p:cNvPr id="15" name="Image 14"/>
          <p:cNvPicPr>
            <a:picLocks noChangeAspect="1"/>
          </p:cNvPicPr>
          <p:nvPr/>
        </p:nvPicPr>
        <p:blipFill rotWithShape="1">
          <a:blip r:embed="rId5"/>
          <a:srcRect l="5084" t="24602" r="62083" b="3476"/>
          <a:stretch/>
        </p:blipFill>
        <p:spPr>
          <a:xfrm>
            <a:off x="252585" y="3264312"/>
            <a:ext cx="1549774" cy="1821181"/>
          </a:xfrm>
          <a:prstGeom prst="rect">
            <a:avLst/>
          </a:prstGeom>
        </p:spPr>
      </p:pic>
      <p:sp>
        <p:nvSpPr>
          <p:cNvPr id="23" name="Google Shape;420;p12"/>
          <p:cNvSpPr/>
          <p:nvPr/>
        </p:nvSpPr>
        <p:spPr>
          <a:xfrm>
            <a:off x="4427819" y="890751"/>
            <a:ext cx="396000" cy="396000"/>
          </a:xfrm>
          <a:prstGeom prst="ellipse">
            <a:avLst/>
          </a:prstGeom>
          <a:solidFill>
            <a:srgbClr val="00B05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grpSp>
        <p:nvGrpSpPr>
          <p:cNvPr id="415" name="Google Shape;415;p12"/>
          <p:cNvGrpSpPr/>
          <p:nvPr/>
        </p:nvGrpSpPr>
        <p:grpSpPr>
          <a:xfrm>
            <a:off x="3696135" y="890786"/>
            <a:ext cx="1666136" cy="1571856"/>
            <a:chOff x="3642964" y="1678000"/>
            <a:chExt cx="1666136" cy="1571856"/>
          </a:xfrm>
        </p:grpSpPr>
        <p:grpSp>
          <p:nvGrpSpPr>
            <p:cNvPr id="416" name="Google Shape;416;p12"/>
            <p:cNvGrpSpPr/>
            <p:nvPr/>
          </p:nvGrpSpPr>
          <p:grpSpPr>
            <a:xfrm>
              <a:off x="4374000" y="2853856"/>
              <a:ext cx="935100" cy="396000"/>
              <a:chOff x="4374000" y="2029156"/>
              <a:chExt cx="935100" cy="396000"/>
            </a:xfrm>
          </p:grpSpPr>
          <p:sp>
            <p:nvSpPr>
              <p:cNvPr id="417" name="Google Shape;417;p12"/>
              <p:cNvSpPr/>
              <p:nvPr/>
            </p:nvSpPr>
            <p:spPr>
              <a:xfrm>
                <a:off x="4374000" y="2029156"/>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418" name="Google Shape;418;p12"/>
              <p:cNvCxnSpPr>
                <a:stCxn id="417" idx="6"/>
              </p:cNvCxnSpPr>
              <p:nvPr/>
            </p:nvCxnSpPr>
            <p:spPr>
              <a:xfrm>
                <a:off x="4770000" y="2227156"/>
                <a:ext cx="539100" cy="0"/>
              </a:xfrm>
              <a:prstGeom prst="straightConnector1">
                <a:avLst/>
              </a:prstGeom>
              <a:noFill/>
              <a:ln w="19050" cap="flat" cmpd="sng">
                <a:solidFill>
                  <a:schemeClr val="accent1"/>
                </a:solidFill>
                <a:prstDash val="solid"/>
                <a:round/>
                <a:headEnd type="none" w="sm" len="sm"/>
                <a:tailEnd type="none" w="sm" len="sm"/>
              </a:ln>
            </p:spPr>
          </p:cxnSp>
        </p:grpSp>
        <p:grpSp>
          <p:nvGrpSpPr>
            <p:cNvPr id="419" name="Google Shape;419;p12"/>
            <p:cNvGrpSpPr/>
            <p:nvPr/>
          </p:nvGrpSpPr>
          <p:grpSpPr>
            <a:xfrm>
              <a:off x="3642964" y="1678000"/>
              <a:ext cx="1127036" cy="396000"/>
              <a:chOff x="3642964" y="1678000"/>
              <a:chExt cx="1127036" cy="396000"/>
            </a:xfrm>
          </p:grpSpPr>
          <p:sp>
            <p:nvSpPr>
              <p:cNvPr id="420" name="Google Shape;420;p12"/>
              <p:cNvSpPr/>
              <p:nvPr/>
            </p:nvSpPr>
            <p:spPr>
              <a:xfrm>
                <a:off x="4374000" y="1678000"/>
                <a:ext cx="396000" cy="396000"/>
              </a:xfrm>
              <a:prstGeom prst="ellipse">
                <a:avLst/>
              </a:prstGeom>
              <a:solidFill>
                <a:schemeClr val="accent4">
                  <a:lumMod val="7500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421" name="Google Shape;421;p12"/>
              <p:cNvCxnSpPr/>
              <p:nvPr/>
            </p:nvCxnSpPr>
            <p:spPr>
              <a:xfrm>
                <a:off x="3642964" y="1875965"/>
                <a:ext cx="731024" cy="35"/>
              </a:xfrm>
              <a:prstGeom prst="straightConnector1">
                <a:avLst/>
              </a:prstGeom>
              <a:noFill/>
              <a:ln w="19050" cap="flat" cmpd="sng">
                <a:solidFill>
                  <a:schemeClr val="accent1"/>
                </a:solidFill>
                <a:prstDash val="solid"/>
                <a:round/>
                <a:headEnd type="none" w="sm" len="sm"/>
                <a:tailEnd type="none" w="sm" len="sm"/>
              </a:ln>
            </p:spPr>
          </p:cxnSp>
        </p:grpSp>
      </p:grpSp>
      <p:sp>
        <p:nvSpPr>
          <p:cNvPr id="28" name="Rectangle 27"/>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27" name="Google Shape;12;p52" descr="Ein Bild, das Monitor, Computer, sitzend, Bildschirm enthält.&#10;&#10;Automatisch generierte Beschreibung"/>
          <p:cNvPicPr preferRelativeResize="0"/>
          <p:nvPr/>
        </p:nvPicPr>
        <p:blipFill rotWithShape="1">
          <a:blip r:embed="rId6">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071211556"/>
      </p:ext>
    </p:extLst>
  </p:cSld>
  <p:clrMapOvr>
    <a:masterClrMapping/>
  </p:clrMapOvr>
  <mc:AlternateContent xmlns:mc="http://schemas.openxmlformats.org/markup-compatibility/2006" xmlns:p14="http://schemas.microsoft.com/office/powerpoint/2010/main">
    <mc:Choice Requires="p14">
      <p:transition spd="slow" p14:dur="2000" advTm="2047"/>
    </mc:Choice>
    <mc:Fallback xmlns="">
      <p:transition spd="slow" advTm="204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188916" y="2150849"/>
            <a:ext cx="4791135"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err="1"/>
              <a:t>Using</a:t>
            </a:r>
            <a:r>
              <a:rPr lang="fr-FR" sz="5400" dirty="0"/>
              <a:t> A.I.</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02</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 name="Rectangle 1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5"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3413267952"/>
      </p:ext>
    </p:extLst>
  </p:cSld>
  <p:clrMapOvr>
    <a:masterClrMapping/>
  </p:clrMapOvr>
  <mc:AlternateContent xmlns:mc="http://schemas.openxmlformats.org/markup-compatibility/2006" xmlns:p14="http://schemas.microsoft.com/office/powerpoint/2010/main">
    <mc:Choice Requires="p14">
      <p:transition spd="slow" p14:dur="2000" advTm="2027"/>
    </mc:Choice>
    <mc:Fallback xmlns="">
      <p:transition spd="slow" advTm="202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e 23"/>
          <p:cNvGrpSpPr/>
          <p:nvPr/>
        </p:nvGrpSpPr>
        <p:grpSpPr>
          <a:xfrm>
            <a:off x="4991100" y="1823514"/>
            <a:ext cx="4050600" cy="1985267"/>
            <a:chOff x="4991100" y="1823514"/>
            <a:chExt cx="4050600" cy="1985267"/>
          </a:xfrm>
        </p:grpSpPr>
        <p:pic>
          <p:nvPicPr>
            <p:cNvPr id="21" name="Image 20"/>
            <p:cNvPicPr>
              <a:picLocks noChangeAspect="1"/>
            </p:cNvPicPr>
            <p:nvPr/>
          </p:nvPicPr>
          <p:blipFill>
            <a:blip r:embed="rId2"/>
            <a:stretch>
              <a:fillRect/>
            </a:stretch>
          </p:blipFill>
          <p:spPr>
            <a:xfrm>
              <a:off x="4991100" y="1823514"/>
              <a:ext cx="4050600" cy="1985267"/>
            </a:xfrm>
            <a:prstGeom prst="rect">
              <a:avLst/>
            </a:prstGeom>
          </p:spPr>
        </p:pic>
        <p:sp>
          <p:nvSpPr>
            <p:cNvPr id="22" name="Rectangle 21"/>
            <p:cNvSpPr/>
            <p:nvPr/>
          </p:nvSpPr>
          <p:spPr>
            <a:xfrm>
              <a:off x="5547360" y="2164080"/>
              <a:ext cx="533400" cy="403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260703" y="1917859"/>
              <a:ext cx="553357" cy="246221"/>
            </a:xfrm>
            <a:prstGeom prst="rect">
              <a:avLst/>
            </a:prstGeom>
          </p:spPr>
          <p:txBody>
            <a:bodyPr wrap="non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6" name="Groupe 25"/>
          <p:cNvGrpSpPr/>
          <p:nvPr/>
        </p:nvGrpSpPr>
        <p:grpSpPr>
          <a:xfrm>
            <a:off x="5135880" y="1605036"/>
            <a:ext cx="3491078" cy="2784170"/>
            <a:chOff x="5683972" y="1636283"/>
            <a:chExt cx="3491078" cy="2784170"/>
          </a:xfrm>
        </p:grpSpPr>
        <p:pic>
          <p:nvPicPr>
            <p:cNvPr id="25" name="Image 24"/>
            <p:cNvPicPr>
              <a:picLocks noChangeAspect="1"/>
            </p:cNvPicPr>
            <p:nvPr/>
          </p:nvPicPr>
          <p:blipFill>
            <a:blip r:embed="rId3"/>
            <a:stretch>
              <a:fillRect/>
            </a:stretch>
          </p:blipFill>
          <p:spPr>
            <a:xfrm>
              <a:off x="5683972" y="1636283"/>
              <a:ext cx="3491078" cy="2784170"/>
            </a:xfrm>
            <a:prstGeom prst="rect">
              <a:avLst/>
            </a:prstGeom>
          </p:spPr>
        </p:pic>
        <p:sp>
          <p:nvSpPr>
            <p:cNvPr id="27" name="Rectangle 26"/>
            <p:cNvSpPr/>
            <p:nvPr/>
          </p:nvSpPr>
          <p:spPr>
            <a:xfrm>
              <a:off x="7301057" y="2164080"/>
              <a:ext cx="777972" cy="2034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014400" y="1917859"/>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0" name="Groupe 29"/>
          <p:cNvGrpSpPr/>
          <p:nvPr/>
        </p:nvGrpSpPr>
        <p:grpSpPr>
          <a:xfrm>
            <a:off x="4874677" y="2059536"/>
            <a:ext cx="4167023" cy="1215802"/>
            <a:chOff x="4874677" y="2059536"/>
            <a:chExt cx="4167023" cy="1215802"/>
          </a:xfrm>
        </p:grpSpPr>
        <p:pic>
          <p:nvPicPr>
            <p:cNvPr id="29" name="Image 28"/>
            <p:cNvPicPr>
              <a:picLocks noChangeAspect="1"/>
            </p:cNvPicPr>
            <p:nvPr/>
          </p:nvPicPr>
          <p:blipFill>
            <a:blip r:embed="rId4"/>
            <a:stretch>
              <a:fillRect/>
            </a:stretch>
          </p:blipFill>
          <p:spPr>
            <a:xfrm>
              <a:off x="4874677" y="2059536"/>
              <a:ext cx="4167023" cy="1215802"/>
            </a:xfrm>
            <a:prstGeom prst="rect">
              <a:avLst/>
            </a:prstGeom>
          </p:spPr>
        </p:pic>
        <p:sp>
          <p:nvSpPr>
            <p:cNvPr id="31" name="Rectangle 30"/>
            <p:cNvSpPr/>
            <p:nvPr/>
          </p:nvSpPr>
          <p:spPr>
            <a:xfrm>
              <a:off x="5333834" y="2424049"/>
              <a:ext cx="443771" cy="372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083632" y="2184771"/>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4" name="Groupe 33"/>
          <p:cNvGrpSpPr/>
          <p:nvPr/>
        </p:nvGrpSpPr>
        <p:grpSpPr>
          <a:xfrm>
            <a:off x="5230947" y="1568260"/>
            <a:ext cx="3300944" cy="2857721"/>
            <a:chOff x="5746163" y="1568260"/>
            <a:chExt cx="3300944" cy="2857721"/>
          </a:xfrm>
        </p:grpSpPr>
        <p:pic>
          <p:nvPicPr>
            <p:cNvPr id="33" name="Image 32"/>
            <p:cNvPicPr>
              <a:picLocks noChangeAspect="1"/>
            </p:cNvPicPr>
            <p:nvPr/>
          </p:nvPicPr>
          <p:blipFill>
            <a:blip r:embed="rId5"/>
            <a:stretch>
              <a:fillRect/>
            </a:stretch>
          </p:blipFill>
          <p:spPr>
            <a:xfrm>
              <a:off x="5746163" y="1568260"/>
              <a:ext cx="3300944" cy="2857721"/>
            </a:xfrm>
            <a:prstGeom prst="rect">
              <a:avLst/>
            </a:prstGeom>
          </p:spPr>
        </p:pic>
        <p:sp>
          <p:nvSpPr>
            <p:cNvPr id="35" name="Rectangle 34"/>
            <p:cNvSpPr/>
            <p:nvPr/>
          </p:nvSpPr>
          <p:spPr>
            <a:xfrm>
              <a:off x="6367417" y="2325103"/>
              <a:ext cx="2457495" cy="372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213629" y="2085825"/>
              <a:ext cx="807080"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8" name="Groupe 37"/>
          <p:cNvGrpSpPr/>
          <p:nvPr/>
        </p:nvGrpSpPr>
        <p:grpSpPr>
          <a:xfrm>
            <a:off x="4955556" y="1748331"/>
            <a:ext cx="3986352" cy="2294538"/>
            <a:chOff x="4808220" y="3936947"/>
            <a:chExt cx="3986352" cy="2294538"/>
          </a:xfrm>
        </p:grpSpPr>
        <p:pic>
          <p:nvPicPr>
            <p:cNvPr id="37" name="Image 36"/>
            <p:cNvPicPr>
              <a:picLocks noChangeAspect="1"/>
            </p:cNvPicPr>
            <p:nvPr/>
          </p:nvPicPr>
          <p:blipFill>
            <a:blip r:embed="rId6"/>
            <a:stretch>
              <a:fillRect/>
            </a:stretch>
          </p:blipFill>
          <p:spPr>
            <a:xfrm>
              <a:off x="4808220" y="3936947"/>
              <a:ext cx="3986352" cy="2294538"/>
            </a:xfrm>
            <a:prstGeom prst="rect">
              <a:avLst/>
            </a:prstGeom>
          </p:spPr>
        </p:pic>
        <p:sp>
          <p:nvSpPr>
            <p:cNvPr id="39" name="Rectangle 38"/>
            <p:cNvSpPr/>
            <p:nvPr/>
          </p:nvSpPr>
          <p:spPr>
            <a:xfrm>
              <a:off x="6752965" y="4907294"/>
              <a:ext cx="1380616" cy="6876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698413" y="4691548"/>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2" name="Groupe 41"/>
          <p:cNvGrpSpPr/>
          <p:nvPr/>
        </p:nvGrpSpPr>
        <p:grpSpPr>
          <a:xfrm>
            <a:off x="5234155" y="1615160"/>
            <a:ext cx="3448066" cy="2768282"/>
            <a:chOff x="4883421" y="3726050"/>
            <a:chExt cx="3448066" cy="2768282"/>
          </a:xfrm>
        </p:grpSpPr>
        <p:pic>
          <p:nvPicPr>
            <p:cNvPr id="41" name="Image 40"/>
            <p:cNvPicPr>
              <a:picLocks noChangeAspect="1"/>
            </p:cNvPicPr>
            <p:nvPr/>
          </p:nvPicPr>
          <p:blipFill>
            <a:blip r:embed="rId7"/>
            <a:stretch>
              <a:fillRect/>
            </a:stretch>
          </p:blipFill>
          <p:spPr>
            <a:xfrm>
              <a:off x="4883421" y="3726050"/>
              <a:ext cx="3448066" cy="2768282"/>
            </a:xfrm>
            <a:prstGeom prst="rect">
              <a:avLst/>
            </a:prstGeom>
          </p:spPr>
        </p:pic>
        <p:sp>
          <p:nvSpPr>
            <p:cNvPr id="43" name="Rectangle 42"/>
            <p:cNvSpPr/>
            <p:nvPr/>
          </p:nvSpPr>
          <p:spPr>
            <a:xfrm>
              <a:off x="6705056" y="4105967"/>
              <a:ext cx="511084" cy="229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650504" y="3890221"/>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6" name="Groupe 45"/>
          <p:cNvGrpSpPr/>
          <p:nvPr/>
        </p:nvGrpSpPr>
        <p:grpSpPr>
          <a:xfrm>
            <a:off x="5283790" y="1520535"/>
            <a:ext cx="3433975" cy="2848175"/>
            <a:chOff x="3483843" y="2977709"/>
            <a:chExt cx="3433975" cy="2848175"/>
          </a:xfrm>
        </p:grpSpPr>
        <p:pic>
          <p:nvPicPr>
            <p:cNvPr id="45" name="Image 44"/>
            <p:cNvPicPr>
              <a:picLocks noChangeAspect="1"/>
            </p:cNvPicPr>
            <p:nvPr/>
          </p:nvPicPr>
          <p:blipFill>
            <a:blip r:embed="rId8"/>
            <a:stretch>
              <a:fillRect/>
            </a:stretch>
          </p:blipFill>
          <p:spPr>
            <a:xfrm>
              <a:off x="3483843" y="2991790"/>
              <a:ext cx="3433975" cy="2834094"/>
            </a:xfrm>
            <a:prstGeom prst="rect">
              <a:avLst/>
            </a:prstGeom>
          </p:spPr>
        </p:pic>
        <p:sp>
          <p:nvSpPr>
            <p:cNvPr id="47" name="Rectangle 46"/>
            <p:cNvSpPr/>
            <p:nvPr/>
          </p:nvSpPr>
          <p:spPr>
            <a:xfrm rot="20045718">
              <a:off x="4557112" y="2977709"/>
              <a:ext cx="511084" cy="229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537381" y="5064808"/>
              <a:ext cx="656263" cy="246221"/>
            </a:xfrm>
            <a:prstGeom prst="rect">
              <a:avLst/>
            </a:prstGeom>
          </p:spPr>
          <p:txBody>
            <a:bodyPr wrap="square">
              <a:spAutoFit/>
            </a:bodyPr>
            <a:lstStyle/>
            <a:p>
              <a:r>
                <a:rPr lang="fr-FR" sz="1000" dirty="0" err="1">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sym typeface="Oswald"/>
                </a:rPr>
                <a:t>Defect</a:t>
              </a:r>
              <a:endParaRPr lang="en-US" sz="1000"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pic>
        <p:nvPicPr>
          <p:cNvPr id="6" name="Image 5"/>
          <p:cNvPicPr>
            <a:picLocks noChangeAspect="1"/>
          </p:cNvPicPr>
          <p:nvPr/>
        </p:nvPicPr>
        <p:blipFill>
          <a:blip r:embed="rId9"/>
          <a:stretch>
            <a:fillRect/>
          </a:stretch>
        </p:blipFill>
        <p:spPr>
          <a:xfrm>
            <a:off x="989233" y="913145"/>
            <a:ext cx="3171287" cy="3476061"/>
          </a:xfrm>
          <a:prstGeom prst="rect">
            <a:avLst/>
          </a:prstGeom>
        </p:spPr>
      </p:pic>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pic>
        <p:nvPicPr>
          <p:cNvPr id="12" name="Image 11"/>
          <p:cNvPicPr>
            <a:picLocks noChangeAspect="1"/>
          </p:cNvPicPr>
          <p:nvPr/>
        </p:nvPicPr>
        <p:blipFill>
          <a:blip r:embed="rId10">
            <a:duotone>
              <a:schemeClr val="accent4">
                <a:shade val="45000"/>
                <a:satMod val="135000"/>
              </a:schemeClr>
              <a:prstClr val="white"/>
            </a:duotone>
          </a:blip>
          <a:stretch>
            <a:fillRect/>
          </a:stretch>
        </p:blipFill>
        <p:spPr>
          <a:xfrm>
            <a:off x="2574876" y="1405637"/>
            <a:ext cx="835755" cy="835755"/>
          </a:xfrm>
          <a:prstGeom prst="rect">
            <a:avLst/>
          </a:prstGeom>
        </p:spPr>
      </p:pic>
      <p:sp>
        <p:nvSpPr>
          <p:cNvPr id="19" name="Flèche droite 18"/>
          <p:cNvSpPr/>
          <p:nvPr/>
        </p:nvSpPr>
        <p:spPr>
          <a:xfrm>
            <a:off x="4343400" y="2446020"/>
            <a:ext cx="464820" cy="44958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135880" y="829325"/>
            <a:ext cx="2943149" cy="658642"/>
          </a:xfrm>
          <a:prstGeom prst="rect">
            <a:avLst/>
          </a:prstGeom>
        </p:spPr>
        <p:txBody>
          <a:bodyPr wrap="square">
            <a:spAutoFit/>
          </a:bodyPr>
          <a:lstStyle/>
          <a:p>
            <a:pPr lvl="0" algn="ctr">
              <a:lnSpc>
                <a:spcPct val="115000"/>
              </a:lnSpc>
              <a:buClr>
                <a:schemeClr val="dk1"/>
              </a:buClr>
              <a:buSzPts val="1800"/>
            </a:pPr>
            <a:r>
              <a:rPr lang="en-US" sz="1600" b="1" dirty="0">
                <a:solidFill>
                  <a:schemeClr val="dk1"/>
                </a:solidFill>
                <a:latin typeface="Oswald"/>
                <a:ea typeface="Oswald"/>
                <a:cs typeface="Oswald"/>
                <a:sym typeface="Oswald"/>
              </a:rPr>
              <a:t>Automatic defects detection </a:t>
            </a:r>
          </a:p>
          <a:p>
            <a:pPr lvl="0" algn="ctr">
              <a:lnSpc>
                <a:spcPct val="115000"/>
              </a:lnSpc>
              <a:buClr>
                <a:schemeClr val="dk1"/>
              </a:buClr>
              <a:buSzPts val="1800"/>
            </a:pPr>
            <a:r>
              <a:rPr lang="en-US" sz="1600" b="1" dirty="0">
                <a:solidFill>
                  <a:schemeClr val="dk1"/>
                </a:solidFill>
                <a:latin typeface="Oswald"/>
                <a:ea typeface="Oswald"/>
                <a:cs typeface="Oswald"/>
                <a:sym typeface="Oswald"/>
              </a:rPr>
              <a:t>using Artificial Intelligence (AI)</a:t>
            </a:r>
            <a:endParaRPr lang="en-US" sz="1200" dirty="0">
              <a:solidFill>
                <a:schemeClr val="dk1"/>
              </a:solidFill>
              <a:latin typeface="Oswald"/>
              <a:ea typeface="Oswald"/>
              <a:cs typeface="Oswald"/>
              <a:sym typeface="Oswald"/>
            </a:endParaRP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49" name="Google Shape;12;p52" descr="Ein Bild, das Monitor, Computer, sitzend, Bildschirm enthält.&#10;&#10;Automatisch generierte Beschreibung"/>
          <p:cNvPicPr preferRelativeResize="0"/>
          <p:nvPr/>
        </p:nvPicPr>
        <p:blipFill rotWithShape="1">
          <a:blip r:embed="rId11">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171476658"/>
      </p:ext>
    </p:extLst>
  </p:cSld>
  <p:clrMapOvr>
    <a:masterClrMapping/>
  </p:clrMapOvr>
  <mc:AlternateContent xmlns:mc="http://schemas.openxmlformats.org/markup-compatibility/2006" xmlns:p14="http://schemas.microsoft.com/office/powerpoint/2010/main">
    <mc:Choice Requires="p14">
      <p:transition spd="slow" p14:dur="2000" advTm="9900"/>
    </mc:Choice>
    <mc:Fallback xmlns="">
      <p:transition spd="slow" advTm="9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endCondLst>
                                    <p:cond evt="onNext" delay="0">
                                      <p:tgtEl>
                                        <p:sldTgt/>
                                      </p:tgtEl>
                                    </p:cond>
                                  </p:endCondLst>
                                  <p:childTnLst>
                                    <p:animMotion origin="layout" path="M 3.05556E-6 -9.87654E-7 L 3.05556E-6 0.00031 C 0.00191 0.00278 0.00382 0.00556 0.00573 0.00864 C 0.00659 0.01019 0.00729 0.01204 0.00833 0.01327 C 0.00989 0.01543 0.01337 0.01914 0.01337 0.01945 C 0.01389 0.02099 0.01406 0.02346 0.01493 0.025 C 0.01632 0.02747 0.01857 0.0284 0.01996 0.03087 C 0.02083 0.03241 0.02152 0.03426 0.02239 0.03549 C 0.02413 0.03766 0.02604 0.03889 0.02743 0.04136 L 0.03246 0.05031 C 0.03333 0.05154 0.03385 0.05401 0.03489 0.05463 L 0.0375 0.05617 C 0.04218 0.06883 0.03593 0.05401 0.04166 0.06204 C 0.04236 0.06327 0.04271 0.06512 0.04323 0.06636 C 0.04409 0.06821 0.04496 0.06945 0.04583 0.07099 C 0.0493 0.0784 0.04531 0.07284 0.05 0.0784 C 0.05173 0.09074 0.0493 0.07809 0.0533 0.08858 C 0.05659 0.09722 0.05104 0.08951 0.05659 0.09599 C 0.0585 0.10093 0.05833 0.09969 0.0592 0.10494 C 0.05937 0.1071 0.05937 0.10926 0.05989 0.1108 C 0.06059 0.11235 0.06163 0.11296 0.0625 0.11389 C 0.06302 0.11698 0.06423 0.11975 0.06406 0.12284 C 0.06389 0.12809 0.06389 0.13364 0.06337 0.1392 C 0.06302 0.14074 0.06215 0.14198 0.06163 0.14352 C 0.06128 0.14506 0.06128 0.14661 0.06076 0.14784 C 0.05989 0.15124 0.0585 0.15401 0.05746 0.15679 C 0.05694 0.15833 0.05625 0.15957 0.05573 0.16142 C 0.05521 0.16327 0.05486 0.16543 0.05416 0.16728 C 0.05243 0.1713 0.05121 0.17191 0.04913 0.17469 C 0.04809 0.17593 0.04687 0.17778 0.04583 0.17901 C 0.04409 0.18117 0.04236 0.18272 0.0408 0.18488 C 0.03593 0.19167 0.03854 0.18796 0.03246 0.19537 L 0.03003 0.19846 L 0.02743 0.20124 C 0.02274 0.21389 0.02899 0.19908 0.02326 0.2071 C 0.02257 0.20833 0.02239 0.21049 0.0217 0.21173 C 0.02066 0.21327 0.01927 0.21451 0.01823 0.21605 C 0.01649 0.21883 0.01493 0.22191 0.01337 0.225 C 0.01215 0.22685 0.01128 0.22932 0.00989 0.23087 L 0.00746 0.23395 C 0.00399 0.2429 0.00781 0.23426 0.0033 0.24136 C 0.00156 0.24414 3.05556E-6 0.24722 -0.00174 0.25031 L -0.00417 0.25463 C -0.00504 0.25617 -0.00573 0.25772 -0.00677 0.25895 C -0.00782 0.26049 -0.00903 0.26204 -0.01007 0.26358 C -0.01094 0.26482 -0.01163 0.26667 -0.0125 0.2679 C -0.01337 0.26914 -0.01424 0.26975 -0.01511 0.27099 C -0.01684 0.27377 -0.01841 0.27685 -0.01997 0.27994 C -0.02188 0.28303 -0.02275 0.28519 -0.025 0.28735 C -0.02587 0.28796 -0.02674 0.28827 -0.02761 0.28858 C -0.03125 0.29877 -0.02691 0.28889 -0.03177 0.29475 C -0.03785 0.30216 -0.03073 0.29691 -0.03663 0.30062 C -0.04236 0.3108 -0.03976 0.3071 -0.04427 0.31235 C -0.04479 0.31389 -0.04514 0.31574 -0.04584 0.31698 C -0.0474 0.31914 -0.04913 0.32068 -0.05087 0.32284 C -0.05434 0.32685 -0.05243 0.325 -0.05677 0.3287 C -0.06146 0.34136 -0.05504 0.32654 -0.06094 0.33457 C -0.06163 0.3358 -0.06181 0.33766 -0.0625 0.3392 C -0.06441 0.34259 -0.06615 0.34198 -0.06841 0.34506 C -0.06927 0.3463 -0.06997 0.34815 -0.07084 0.34938 C -0.07309 0.35278 -0.07709 0.3571 -0.07917 0.35988 L -0.0842 0.36574 C -0.08507 0.36667 -0.08594 0.36728 -0.08663 0.36883 C -0.0875 0.37006 -0.0882 0.37191 -0.08924 0.37315 C -0.08993 0.37408 -0.0908 0.37408 -0.09167 0.37469 C -0.09393 0.3787 -0.09393 0.37932 -0.0967 0.3821 C -0.09775 0.38303 -0.09896 0.38364 -0.1 0.38488 C -0.10104 0.38611 -0.10157 0.38796 -0.10261 0.38951 C -0.1033 0.39043 -0.10434 0.39105 -0.10504 0.39228 C -0.10608 0.39414 -0.1066 0.39661 -0.10747 0.39846 C -0.10816 0.39969 -0.10938 0.4 -0.11007 0.40124 C -0.11094 0.40309 -0.11146 0.40556 -0.1125 0.4071 C -0.1132 0.40833 -0.11407 0.40957 -0.11511 0.41019 C -0.11997 0.41389 -0.11719 0.40957 -0.1191 0.41327 " pathEditMode="relative" rAng="0" ptsTypes="AAAAAAAAAAAAAAAAAAAAAAAAAAAAAAAAAAAAAAAAAAAAAAAAAAAAAAAAAAAAAAAAAAAAAAAAAA">
                                      <p:cBhvr>
                                        <p:cTn id="6" dur="1600" fill="hold"/>
                                        <p:tgtEl>
                                          <p:spTgt spid="12"/>
                                        </p:tgtEl>
                                        <p:attrNameLst>
                                          <p:attrName>ppt_x</p:attrName>
                                          <p:attrName>ppt_y</p:attrName>
                                        </p:attrNameLst>
                                      </p:cBhvr>
                                      <p:rCtr x="-2760" y="20648"/>
                                    </p:animMotion>
                                  </p:childTnLst>
                                </p:cTn>
                              </p:par>
                              <p:par>
                                <p:cTn id="7" presetID="1" presetClass="entr" presetSubtype="0" fill="hold" nodeType="withEffect">
                                  <p:stCondLst>
                                    <p:cond delay="1100"/>
                                  </p:stCondLst>
                                  <p:childTnLst>
                                    <p:set>
                                      <p:cBhvr>
                                        <p:cTn id="8" dur="1" fill="hold">
                                          <p:stCondLst>
                                            <p:cond delay="0"/>
                                          </p:stCondLst>
                                        </p:cTn>
                                        <p:tgtEl>
                                          <p:spTgt spid="24"/>
                                        </p:tgtEl>
                                        <p:attrNameLst>
                                          <p:attrName>style.visibility</p:attrName>
                                        </p:attrNameLst>
                                      </p:cBhvr>
                                      <p:to>
                                        <p:strVal val="visible"/>
                                      </p:to>
                                    </p:set>
                                  </p:childTnLst>
                                </p:cTn>
                              </p:par>
                            </p:childTnLst>
                          </p:cTn>
                        </p:par>
                        <p:par>
                          <p:cTn id="9" fill="hold">
                            <p:stCondLst>
                              <p:cond delay="1600"/>
                            </p:stCondLst>
                            <p:childTnLst>
                              <p:par>
                                <p:cTn id="10" presetID="1" presetClass="entr" presetSubtype="0" fill="hold" nodeType="afterEffect">
                                  <p:stCondLst>
                                    <p:cond delay="1000"/>
                                  </p:stCondLst>
                                  <p:childTnLst>
                                    <p:set>
                                      <p:cBhvr>
                                        <p:cTn id="11" dur="1" fill="hold">
                                          <p:stCondLst>
                                            <p:cond delay="0"/>
                                          </p:stCondLst>
                                        </p:cTn>
                                        <p:tgtEl>
                                          <p:spTgt spid="26"/>
                                        </p:tgtEl>
                                        <p:attrNameLst>
                                          <p:attrName>style.visibility</p:attrName>
                                        </p:attrNameLst>
                                      </p:cBhvr>
                                      <p:to>
                                        <p:strVal val="visible"/>
                                      </p:to>
                                    </p:set>
                                  </p:childTnLst>
                                </p:cTn>
                              </p:par>
                            </p:childTnLst>
                          </p:cTn>
                        </p:par>
                        <p:par>
                          <p:cTn id="12" fill="hold">
                            <p:stCondLst>
                              <p:cond delay="2600"/>
                            </p:stCondLst>
                            <p:childTnLst>
                              <p:par>
                                <p:cTn id="13" presetID="1" presetClass="entr" presetSubtype="0" fill="hold" nodeType="afterEffect">
                                  <p:stCondLst>
                                    <p:cond delay="1000"/>
                                  </p:stCondLst>
                                  <p:childTnLst>
                                    <p:set>
                                      <p:cBhvr>
                                        <p:cTn id="14" dur="1" fill="hold">
                                          <p:stCondLst>
                                            <p:cond delay="0"/>
                                          </p:stCondLst>
                                        </p:cTn>
                                        <p:tgtEl>
                                          <p:spTgt spid="30"/>
                                        </p:tgtEl>
                                        <p:attrNameLst>
                                          <p:attrName>style.visibility</p:attrName>
                                        </p:attrNameLst>
                                      </p:cBhvr>
                                      <p:to>
                                        <p:strVal val="visible"/>
                                      </p:to>
                                    </p:set>
                                  </p:childTnLst>
                                </p:cTn>
                              </p:par>
                            </p:childTnLst>
                          </p:cTn>
                        </p:par>
                        <p:par>
                          <p:cTn id="15" fill="hold">
                            <p:stCondLst>
                              <p:cond delay="3600"/>
                            </p:stCondLst>
                            <p:childTnLst>
                              <p:par>
                                <p:cTn id="16" presetID="1" presetClass="entr" presetSubtype="0" fill="hold" nodeType="afterEffect">
                                  <p:stCondLst>
                                    <p:cond delay="1000"/>
                                  </p:stCondLst>
                                  <p:childTnLst>
                                    <p:set>
                                      <p:cBhvr>
                                        <p:cTn id="17" dur="1" fill="hold">
                                          <p:stCondLst>
                                            <p:cond delay="0"/>
                                          </p:stCondLst>
                                        </p:cTn>
                                        <p:tgtEl>
                                          <p:spTgt spid="34"/>
                                        </p:tgtEl>
                                        <p:attrNameLst>
                                          <p:attrName>style.visibility</p:attrName>
                                        </p:attrNameLst>
                                      </p:cBhvr>
                                      <p:to>
                                        <p:strVal val="visible"/>
                                      </p:to>
                                    </p:set>
                                  </p:childTnLst>
                                </p:cTn>
                              </p:par>
                            </p:childTnLst>
                          </p:cTn>
                        </p:par>
                        <p:par>
                          <p:cTn id="18" fill="hold">
                            <p:stCondLst>
                              <p:cond delay="4600"/>
                            </p:stCondLst>
                            <p:childTnLst>
                              <p:par>
                                <p:cTn id="19" presetID="1" presetClass="entr" presetSubtype="0" fill="hold" nodeType="afterEffect">
                                  <p:stCondLst>
                                    <p:cond delay="1000"/>
                                  </p:stCondLst>
                                  <p:childTnLst>
                                    <p:set>
                                      <p:cBhvr>
                                        <p:cTn id="20" dur="1" fill="hold">
                                          <p:stCondLst>
                                            <p:cond delay="0"/>
                                          </p:stCondLst>
                                        </p:cTn>
                                        <p:tgtEl>
                                          <p:spTgt spid="38"/>
                                        </p:tgtEl>
                                        <p:attrNameLst>
                                          <p:attrName>style.visibility</p:attrName>
                                        </p:attrNameLst>
                                      </p:cBhvr>
                                      <p:to>
                                        <p:strVal val="visible"/>
                                      </p:to>
                                    </p:set>
                                  </p:childTnLst>
                                </p:cTn>
                              </p:par>
                            </p:childTnLst>
                          </p:cTn>
                        </p:par>
                        <p:par>
                          <p:cTn id="21" fill="hold">
                            <p:stCondLst>
                              <p:cond delay="5600"/>
                            </p:stCondLst>
                            <p:childTnLst>
                              <p:par>
                                <p:cTn id="22" presetID="1" presetClass="entr" presetSubtype="0" fill="hold" nodeType="afterEffect">
                                  <p:stCondLst>
                                    <p:cond delay="1000"/>
                                  </p:stCondLst>
                                  <p:childTnLst>
                                    <p:set>
                                      <p:cBhvr>
                                        <p:cTn id="23" dur="1" fill="hold">
                                          <p:stCondLst>
                                            <p:cond delay="0"/>
                                          </p:stCondLst>
                                        </p:cTn>
                                        <p:tgtEl>
                                          <p:spTgt spid="42"/>
                                        </p:tgtEl>
                                        <p:attrNameLst>
                                          <p:attrName>style.visibility</p:attrName>
                                        </p:attrNameLst>
                                      </p:cBhvr>
                                      <p:to>
                                        <p:strVal val="visible"/>
                                      </p:to>
                                    </p:set>
                                  </p:childTnLst>
                                </p:cTn>
                              </p:par>
                            </p:childTnLst>
                          </p:cTn>
                        </p:par>
                        <p:par>
                          <p:cTn id="24" fill="hold">
                            <p:stCondLst>
                              <p:cond delay="6600"/>
                            </p:stCondLst>
                            <p:childTnLst>
                              <p:par>
                                <p:cTn id="25" presetID="1" presetClass="entr" presetSubtype="0" fill="hold" nodeType="afterEffect">
                                  <p:stCondLst>
                                    <p:cond delay="100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p:nvPr/>
        </p:nvSpPr>
        <p:spPr>
          <a:xfrm>
            <a:off x="654175" y="783088"/>
            <a:ext cx="7962000" cy="3165900"/>
          </a:xfrm>
          <a:prstGeom prst="roundRect">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r">
              <a:buSzPts val="1000"/>
            </a:pPr>
            <a:endParaRPr sz="1000"/>
          </a:p>
        </p:txBody>
      </p:sp>
      <p:grpSp>
        <p:nvGrpSpPr>
          <p:cNvPr id="135" name="Google Shape;135;p3"/>
          <p:cNvGrpSpPr/>
          <p:nvPr/>
        </p:nvGrpSpPr>
        <p:grpSpPr>
          <a:xfrm>
            <a:off x="493497" y="767670"/>
            <a:ext cx="3608159" cy="3608159"/>
            <a:chOff x="626513" y="437838"/>
            <a:chExt cx="932100" cy="932100"/>
          </a:xfrm>
        </p:grpSpPr>
        <p:sp>
          <p:nvSpPr>
            <p:cNvPr id="136" name="Google Shape;136;p3"/>
            <p:cNvSpPr/>
            <p:nvPr/>
          </p:nvSpPr>
          <p:spPr>
            <a:xfrm>
              <a:off x="626513" y="437838"/>
              <a:ext cx="932100" cy="932100"/>
            </a:xfrm>
            <a:prstGeom prst="ellipse">
              <a:avLst/>
            </a:prstGeom>
            <a:solidFill>
              <a:schemeClr val="accent3"/>
            </a:solid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7" name="Google Shape;137;p3"/>
            <p:cNvSpPr/>
            <p:nvPr/>
          </p:nvSpPr>
          <p:spPr>
            <a:xfrm>
              <a:off x="690563" y="501888"/>
              <a:ext cx="804000" cy="804000"/>
            </a:xfrm>
            <a:prstGeom prst="ellipse">
              <a:avLst/>
            </a:prstGeom>
            <a:noFill/>
            <a:ln w="9525" cap="flat" cmpd="sng">
              <a:solidFill>
                <a:srgbClr val="2307F3"/>
              </a:solidFill>
              <a:prstDash val="solid"/>
              <a:round/>
              <a:headEnd type="none" w="sm" len="sm"/>
              <a:tailEnd type="none" w="sm" len="sm"/>
            </a:ln>
          </p:spPr>
          <p:txBody>
            <a:bodyPr spcFirstLastPara="1" wrap="square" lIns="91425" tIns="91425" rIns="91425" bIns="91425" anchor="ctr" anchorCtr="0">
              <a:noAutofit/>
            </a:bodyPr>
            <a:lstStyle/>
            <a:p>
              <a:pPr algn="ctr">
                <a:buSzPts val="2100"/>
              </a:pPr>
              <a:endParaRPr sz="2100"/>
            </a:p>
          </p:txBody>
        </p:sp>
      </p:grpSp>
      <p:sp>
        <p:nvSpPr>
          <p:cNvPr id="138" name="Google Shape;138;p3"/>
          <p:cNvSpPr txBox="1">
            <a:spLocks noGrp="1"/>
          </p:cNvSpPr>
          <p:nvPr>
            <p:ph type="title" idx="2"/>
          </p:nvPr>
        </p:nvSpPr>
        <p:spPr>
          <a:xfrm>
            <a:off x="4261425" y="1998450"/>
            <a:ext cx="4254314"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300"/>
              <a:buNone/>
            </a:pPr>
            <a:r>
              <a:rPr lang="fr-FR" sz="5400" dirty="0"/>
              <a:t>How ?</a:t>
            </a:r>
            <a:endParaRPr sz="5400" dirty="0"/>
          </a:p>
        </p:txBody>
      </p:sp>
      <p:sp>
        <p:nvSpPr>
          <p:cNvPr id="139" name="Google Shape;139;p3"/>
          <p:cNvSpPr txBox="1">
            <a:spLocks noGrp="1"/>
          </p:cNvSpPr>
          <p:nvPr>
            <p:ph type="title" idx="2"/>
          </p:nvPr>
        </p:nvSpPr>
        <p:spPr>
          <a:xfrm>
            <a:off x="724675" y="1590000"/>
            <a:ext cx="3145800" cy="196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400"/>
              <a:buNone/>
            </a:pPr>
            <a:r>
              <a:rPr lang="fr-FR" dirty="0"/>
              <a:t>03</a:t>
            </a:r>
            <a:endParaRPr dirty="0"/>
          </a:p>
        </p:txBody>
      </p:sp>
      <p:cxnSp>
        <p:nvCxnSpPr>
          <p:cNvPr id="140" name="Google Shape;140;p3"/>
          <p:cNvCxnSpPr>
            <a:stCxn id="136" idx="4"/>
          </p:cNvCxnSpPr>
          <p:nvPr/>
        </p:nvCxnSpPr>
        <p:spPr>
          <a:xfrm>
            <a:off x="2297576" y="4375829"/>
            <a:ext cx="0" cy="843600"/>
          </a:xfrm>
          <a:prstGeom prst="straightConnector1">
            <a:avLst/>
          </a:prstGeom>
          <a:noFill/>
          <a:ln w="19050" cap="flat" cmpd="sng">
            <a:solidFill>
              <a:schemeClr val="accent1"/>
            </a:solidFill>
            <a:prstDash val="solid"/>
            <a:round/>
            <a:headEnd type="none" w="sm" len="sm"/>
            <a:tailEnd type="none" w="sm" len="sm"/>
          </a:ln>
        </p:spPr>
      </p:cxnSp>
      <p:sp>
        <p:nvSpPr>
          <p:cNvPr id="141" name="Google Shape;141;p3"/>
          <p:cNvSpPr/>
          <p:nvPr/>
        </p:nvSpPr>
        <p:spPr>
          <a:xfrm>
            <a:off x="4365600" y="4522825"/>
            <a:ext cx="412800" cy="412800"/>
          </a:xfrm>
          <a:prstGeom prst="ellipse">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42" name="Google Shape;142;p3"/>
          <p:cNvSpPr/>
          <p:nvPr/>
        </p:nvSpPr>
        <p:spPr>
          <a:xfrm rot="5400000">
            <a:off x="4503000" y="4639391"/>
            <a:ext cx="138000" cy="234900"/>
          </a:xfrm>
          <a:prstGeom prst="chevron">
            <a:avLst>
              <a:gd name="adj" fmla="val 9121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13" name="Rectangle 1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5" name="Google Shape;12;p52" descr="Ein Bild, das Monitor, Computer, sitzend, Bildschirm enthält.&#10;&#10;Automatisch generierte Beschreibung"/>
          <p:cNvPicPr preferRelativeResize="0"/>
          <p:nvPr/>
        </p:nvPicPr>
        <p:blipFill rotWithShape="1">
          <a:blip r:embed="rId3">
            <a:alphaModFix/>
          </a:blip>
          <a:srcRect/>
          <a:stretch/>
        </p:blipFill>
        <p:spPr>
          <a:xfrm>
            <a:off x="7867619" y="4705091"/>
            <a:ext cx="1089504" cy="202063"/>
          </a:xfrm>
          <a:prstGeom prst="rect">
            <a:avLst/>
          </a:prstGeom>
          <a:noFill/>
          <a:ln>
            <a:noFill/>
          </a:ln>
        </p:spPr>
      </p:pic>
    </p:spTree>
    <p:extLst>
      <p:ext uri="{BB962C8B-B14F-4D97-AF65-F5344CB8AC3E}">
        <p14:creationId xmlns:p14="http://schemas.microsoft.com/office/powerpoint/2010/main" val="1343277553"/>
      </p:ext>
    </p:extLst>
  </p:cSld>
  <p:clrMapOvr>
    <a:masterClrMapping/>
  </p:clrMapOvr>
  <mc:AlternateContent xmlns:mc="http://schemas.openxmlformats.org/markup-compatibility/2006" xmlns:p14="http://schemas.microsoft.com/office/powerpoint/2010/main">
    <mc:Choice Requires="p14">
      <p:transition spd="slow" p14:dur="2000" advTm="1887"/>
    </mc:Choice>
    <mc:Fallback xmlns="">
      <p:transition spd="slow" advTm="188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1026" name="Picture 2" descr="https://lh5.googleusercontent.com/ix1RflrYRzIBl9ZSlbdNTkbLzdH02bP2VLV5p1QzvsXaLEsxei-jRjNITXfzQbPCpNaJ31hZsGr8kKB4QB82qh9nzzyuaJer4upxFGszHCwS3kwMNn56J2j_ZBKRrR7kN4fm-of2lWHI0le_0mDJXJRbYA=s2048"/>
          <p:cNvPicPr>
            <a:picLocks noChangeAspect="1" noChangeArrowheads="1"/>
          </p:cNvPicPr>
          <p:nvPr/>
        </p:nvPicPr>
        <p:blipFill rotWithShape="1">
          <a:blip r:embed="rId2">
            <a:extLst>
              <a:ext uri="{28A0092B-C50C-407E-A947-70E740481C1C}">
                <a14:useLocalDpi xmlns:a14="http://schemas.microsoft.com/office/drawing/2010/main" val="0"/>
              </a:ext>
            </a:extLst>
          </a:blip>
          <a:srcRect l="229" t="-1" b="227"/>
          <a:stretch/>
        </p:blipFill>
        <p:spPr bwMode="auto">
          <a:xfrm>
            <a:off x="1457325" y="1693321"/>
            <a:ext cx="3852583" cy="289296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52725"/>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Defect considered : wrinkle (out of plane ripple)</a:t>
            </a:r>
            <a:endParaRPr lang="en-US" sz="1600" dirty="0">
              <a:solidFill>
                <a:schemeClr val="accent6">
                  <a:lumMod val="50000"/>
                  <a:lumOff val="50000"/>
                </a:schemeClr>
              </a:solidFill>
              <a:latin typeface="Oswald"/>
              <a:ea typeface="Oswald"/>
              <a:cs typeface="Oswald"/>
              <a:sym typeface="Oswald"/>
            </a:endParaRPr>
          </a:p>
        </p:txBody>
      </p:sp>
      <p:pic>
        <p:nvPicPr>
          <p:cNvPr id="58" name="Image 57"/>
          <p:cNvPicPr>
            <a:picLocks noChangeAspect="1"/>
          </p:cNvPicPr>
          <p:nvPr/>
        </p:nvPicPr>
        <p:blipFill>
          <a:blip r:embed="rId3"/>
          <a:stretch>
            <a:fillRect/>
          </a:stretch>
        </p:blipFill>
        <p:spPr>
          <a:xfrm>
            <a:off x="493714" y="2953818"/>
            <a:ext cx="878190" cy="1035340"/>
          </a:xfrm>
          <a:prstGeom prst="rect">
            <a:avLst/>
          </a:prstGeom>
        </p:spPr>
      </p:pic>
      <p:sp>
        <p:nvSpPr>
          <p:cNvPr id="59" name="Flèche vers le bas 58"/>
          <p:cNvSpPr/>
          <p:nvPr/>
        </p:nvSpPr>
        <p:spPr>
          <a:xfrm rot="16200000">
            <a:off x="1047900" y="2954387"/>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lh5.googleusercontent.com/1LPHALJT9qzWzversDzCHV1PIJkCZA5SZ0hUDTCu5SUTUIqG0muG-ZdzQLWXS1TjqHlitYDqw5TUKby4B1hJWFmxj4aeaSqZJ3xore7qjTQEEz7rLnmEUPP5mxu1cqzEKlbNdYzgHXikut1ULlIo86t3IQ=s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853" y="1227493"/>
            <a:ext cx="3651997" cy="3651998"/>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p:cNvSpPr/>
          <p:nvPr/>
        </p:nvSpPr>
        <p:spPr>
          <a:xfrm>
            <a:off x="7272338" y="2913746"/>
            <a:ext cx="1014412" cy="40809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p:cNvSpPr txBox="1"/>
          <p:nvPr/>
        </p:nvSpPr>
        <p:spPr>
          <a:xfrm>
            <a:off x="68632" y="4835723"/>
            <a:ext cx="248786" cy="230832"/>
          </a:xfrm>
          <a:prstGeom prst="rect">
            <a:avLst/>
          </a:prstGeom>
          <a:noFill/>
        </p:spPr>
        <p:txBody>
          <a:bodyPr wrap="none" rtlCol="0">
            <a:spAutoFit/>
          </a:bodyPr>
          <a:lstStyle/>
          <a:p>
            <a:fld id="{F6F95E23-8DA8-4BAC-A0D7-2AED5906D40A}" type="slidenum">
              <a:rPr lang="en-US" sz="900" smtClean="0"/>
              <a:t>26</a:t>
            </a:fld>
            <a:endParaRPr lang="en-US" sz="900" dirty="0"/>
          </a:p>
        </p:txBody>
      </p:sp>
      <p:pic>
        <p:nvPicPr>
          <p:cNvPr id="17" name="Google Shape;12;p52" descr="Ein Bild, das Monitor, Computer, sitzend, Bildschirm enthält.&#10;&#10;Automatisch generierte Beschreibung">
            <a:extLst>
              <a:ext uri="{FF2B5EF4-FFF2-40B4-BE49-F238E27FC236}">
                <a16:creationId xmlns:a16="http://schemas.microsoft.com/office/drawing/2014/main" id="{F70A8B87-9A13-4707-AF95-B44BA9920DBD}"/>
              </a:ext>
            </a:extLst>
          </p:cNvPr>
          <p:cNvPicPr preferRelativeResize="0"/>
          <p:nvPr/>
        </p:nvPicPr>
        <p:blipFill rotWithShape="1">
          <a:blip r:embed="rId5">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132865137"/>
      </p:ext>
    </p:extLst>
  </p:cSld>
  <p:clrMapOvr>
    <a:masterClrMapping/>
  </p:clrMapOvr>
  <mc:AlternateContent xmlns:mc="http://schemas.openxmlformats.org/markup-compatibility/2006" xmlns:p14="http://schemas.microsoft.com/office/powerpoint/2010/main">
    <mc:Choice Requires="p14">
      <p:transition spd="slow" p14:dur="2000" advTm="2988"/>
    </mc:Choice>
    <mc:Fallback xmlns="">
      <p:transition spd="slow" advTm="298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cxnSp>
        <p:nvCxnSpPr>
          <p:cNvPr id="50" name="Google Shape;410;p12"/>
          <p:cNvCxnSpPr/>
          <p:nvPr/>
        </p:nvCxnSpPr>
        <p:spPr>
          <a:xfrm>
            <a:off x="493714" y="681009"/>
            <a:ext cx="62" cy="934777"/>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75487"/>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DICOM file format :</a:t>
            </a:r>
            <a:endParaRPr lang="en-US" sz="1600" dirty="0">
              <a:solidFill>
                <a:schemeClr val="accent6">
                  <a:lumMod val="50000"/>
                  <a:lumOff val="50000"/>
                </a:schemeClr>
              </a:solidFill>
              <a:latin typeface="Oswald"/>
              <a:ea typeface="Oswald"/>
              <a:cs typeface="Oswald"/>
              <a:sym typeface="Oswald"/>
            </a:endParaRPr>
          </a:p>
        </p:txBody>
      </p:sp>
      <p:pic>
        <p:nvPicPr>
          <p:cNvPr id="16" name="Image 15"/>
          <p:cNvPicPr>
            <a:picLocks noChangeAspect="1"/>
          </p:cNvPicPr>
          <p:nvPr/>
        </p:nvPicPr>
        <p:blipFill rotWithShape="1">
          <a:blip r:embed="rId2"/>
          <a:srcRect l="14764" t="4794" r="6203" b="9660"/>
          <a:stretch/>
        </p:blipFill>
        <p:spPr>
          <a:xfrm>
            <a:off x="5782389" y="1385919"/>
            <a:ext cx="3278981" cy="3300413"/>
          </a:xfrm>
          <a:prstGeom prst="rect">
            <a:avLst/>
          </a:prstGeom>
        </p:spPr>
      </p:pic>
      <p:sp>
        <p:nvSpPr>
          <p:cNvPr id="43" name="ZoneTexte 42"/>
          <p:cNvSpPr txBox="1"/>
          <p:nvPr/>
        </p:nvSpPr>
        <p:spPr>
          <a:xfrm>
            <a:off x="0" y="1615786"/>
            <a:ext cx="1273951" cy="200055"/>
          </a:xfrm>
          <a:prstGeom prst="rect">
            <a:avLst/>
          </a:prstGeom>
          <a:solidFill>
            <a:schemeClr val="bg1"/>
          </a:solidFill>
        </p:spPr>
        <p:txBody>
          <a:bodyPr wrap="square" rtlCol="0">
            <a:spAutoFit/>
          </a:bodyPr>
          <a:lstStyle/>
          <a:p>
            <a:pPr algn="r"/>
            <a:r>
              <a:rPr lang="en-US" sz="700" dirty="0">
                <a:solidFill>
                  <a:srgbClr val="FF0000"/>
                </a:solidFill>
              </a:rPr>
              <a:t>Date and Time of picture</a:t>
            </a:r>
          </a:p>
        </p:txBody>
      </p:sp>
      <p:sp>
        <p:nvSpPr>
          <p:cNvPr id="44" name="ZoneTexte 43"/>
          <p:cNvSpPr txBox="1"/>
          <p:nvPr/>
        </p:nvSpPr>
        <p:spPr>
          <a:xfrm>
            <a:off x="13006" y="1862307"/>
            <a:ext cx="1282244" cy="307777"/>
          </a:xfrm>
          <a:prstGeom prst="rect">
            <a:avLst/>
          </a:prstGeom>
          <a:solidFill>
            <a:schemeClr val="bg1"/>
          </a:solidFill>
        </p:spPr>
        <p:txBody>
          <a:bodyPr wrap="square" rtlCol="0">
            <a:spAutoFit/>
          </a:bodyPr>
          <a:lstStyle/>
          <a:p>
            <a:pPr algn="r"/>
            <a:r>
              <a:rPr lang="en-US" sz="700" dirty="0">
                <a:solidFill>
                  <a:srgbClr val="FF0000"/>
                </a:solidFill>
              </a:rPr>
              <a:t>Machine used, Company, Operator…</a:t>
            </a:r>
          </a:p>
        </p:txBody>
      </p:sp>
      <p:sp>
        <p:nvSpPr>
          <p:cNvPr id="45" name="ZoneTexte 44"/>
          <p:cNvSpPr txBox="1"/>
          <p:nvPr/>
        </p:nvSpPr>
        <p:spPr>
          <a:xfrm>
            <a:off x="100358" y="2156022"/>
            <a:ext cx="1180603" cy="200055"/>
          </a:xfrm>
          <a:prstGeom prst="rect">
            <a:avLst/>
          </a:prstGeom>
          <a:solidFill>
            <a:schemeClr val="bg1"/>
          </a:solidFill>
        </p:spPr>
        <p:txBody>
          <a:bodyPr wrap="square" rtlCol="0">
            <a:spAutoFit/>
          </a:bodyPr>
          <a:lstStyle/>
          <a:p>
            <a:pPr algn="r"/>
            <a:r>
              <a:rPr lang="en-US" sz="700" dirty="0">
                <a:solidFill>
                  <a:srgbClr val="FF0000"/>
                </a:solidFill>
              </a:rPr>
              <a:t>View Number</a:t>
            </a:r>
          </a:p>
        </p:txBody>
      </p:sp>
      <p:sp>
        <p:nvSpPr>
          <p:cNvPr id="46" name="ZoneTexte 45"/>
          <p:cNvSpPr txBox="1"/>
          <p:nvPr/>
        </p:nvSpPr>
        <p:spPr>
          <a:xfrm>
            <a:off x="155943" y="2484294"/>
            <a:ext cx="1118008" cy="200055"/>
          </a:xfrm>
          <a:prstGeom prst="rect">
            <a:avLst/>
          </a:prstGeom>
          <a:solidFill>
            <a:schemeClr val="bg1"/>
          </a:solidFill>
        </p:spPr>
        <p:txBody>
          <a:bodyPr wrap="square" rtlCol="0">
            <a:spAutoFit/>
          </a:bodyPr>
          <a:lstStyle/>
          <a:p>
            <a:pPr algn="r"/>
            <a:r>
              <a:rPr lang="en-US" sz="700" dirty="0">
                <a:solidFill>
                  <a:srgbClr val="FF0000"/>
                </a:solidFill>
              </a:rPr>
              <a:t>Info on part</a:t>
            </a:r>
          </a:p>
        </p:txBody>
      </p:sp>
      <p:sp>
        <p:nvSpPr>
          <p:cNvPr id="47" name="ZoneTexte 46"/>
          <p:cNvSpPr txBox="1"/>
          <p:nvPr/>
        </p:nvSpPr>
        <p:spPr>
          <a:xfrm>
            <a:off x="77251" y="3104860"/>
            <a:ext cx="1218000" cy="307777"/>
          </a:xfrm>
          <a:prstGeom prst="rect">
            <a:avLst/>
          </a:prstGeom>
          <a:noFill/>
        </p:spPr>
        <p:txBody>
          <a:bodyPr wrap="square" rtlCol="0">
            <a:spAutoFit/>
          </a:bodyPr>
          <a:lstStyle/>
          <a:p>
            <a:pPr algn="r"/>
            <a:r>
              <a:rPr lang="en-US" sz="700" dirty="0">
                <a:solidFill>
                  <a:srgbClr val="FF0000"/>
                </a:solidFill>
              </a:rPr>
              <a:t>Info on X-Ray shooting parameters</a:t>
            </a:r>
          </a:p>
        </p:txBody>
      </p:sp>
      <p:sp>
        <p:nvSpPr>
          <p:cNvPr id="48" name="ZoneTexte 47"/>
          <p:cNvSpPr txBox="1"/>
          <p:nvPr/>
        </p:nvSpPr>
        <p:spPr>
          <a:xfrm>
            <a:off x="155943" y="4264490"/>
            <a:ext cx="1139306" cy="307777"/>
          </a:xfrm>
          <a:prstGeom prst="rect">
            <a:avLst/>
          </a:prstGeom>
          <a:noFill/>
        </p:spPr>
        <p:txBody>
          <a:bodyPr wrap="square" rtlCol="0">
            <a:spAutoFit/>
          </a:bodyPr>
          <a:lstStyle/>
          <a:p>
            <a:pPr algn="r"/>
            <a:r>
              <a:rPr lang="en-US" sz="700" dirty="0">
                <a:solidFill>
                  <a:srgbClr val="FF0000"/>
                </a:solidFill>
              </a:rPr>
              <a:t>Info on picture output parameters</a:t>
            </a:r>
          </a:p>
        </p:txBody>
      </p:sp>
      <p:cxnSp>
        <p:nvCxnSpPr>
          <p:cNvPr id="5" name="Connecteur droit 4"/>
          <p:cNvCxnSpPr/>
          <p:nvPr/>
        </p:nvCxnSpPr>
        <p:spPr>
          <a:xfrm>
            <a:off x="1295249" y="1295601"/>
            <a:ext cx="42963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5796822" y="1291618"/>
            <a:ext cx="3182586" cy="9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V="1">
            <a:off x="4129726" y="1102963"/>
            <a:ext cx="0" cy="188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V="1">
            <a:off x="7616638" y="1102963"/>
            <a:ext cx="0" cy="188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709735" y="810645"/>
            <a:ext cx="900389" cy="304699"/>
          </a:xfrm>
          <a:prstGeom prst="rect">
            <a:avLst/>
          </a:prstGeom>
        </p:spPr>
        <p:txBody>
          <a:bodyPr wrap="square">
            <a:spAutoFit/>
          </a:bodyPr>
          <a:lstStyle/>
          <a:p>
            <a:pPr lvl="0" algn="just">
              <a:lnSpc>
                <a:spcPct val="115000"/>
              </a:lnSpc>
              <a:buClr>
                <a:schemeClr val="dk1"/>
              </a:buClr>
              <a:buSzPts val="1800"/>
            </a:pPr>
            <a:r>
              <a:rPr lang="en-US" sz="1200" b="1" dirty="0">
                <a:solidFill>
                  <a:schemeClr val="tx1"/>
                </a:solidFill>
                <a:latin typeface="Oswald"/>
                <a:ea typeface="Oswald"/>
                <a:cs typeface="Oswald"/>
                <a:sym typeface="Oswald"/>
              </a:rPr>
              <a:t>Meta data</a:t>
            </a:r>
            <a:endParaRPr lang="en-US" sz="1200" dirty="0">
              <a:solidFill>
                <a:schemeClr val="accent6">
                  <a:lumMod val="50000"/>
                  <a:lumOff val="50000"/>
                </a:schemeClr>
              </a:solidFill>
              <a:latin typeface="Oswald"/>
              <a:ea typeface="Oswald"/>
              <a:cs typeface="Oswald"/>
              <a:sym typeface="Oswald"/>
            </a:endParaRPr>
          </a:p>
        </p:txBody>
      </p:sp>
      <p:sp>
        <p:nvSpPr>
          <p:cNvPr id="62" name="Rectangle 61"/>
          <p:cNvSpPr/>
          <p:nvPr/>
        </p:nvSpPr>
        <p:spPr>
          <a:xfrm>
            <a:off x="7179365" y="801167"/>
            <a:ext cx="916123" cy="304699"/>
          </a:xfrm>
          <a:prstGeom prst="rect">
            <a:avLst/>
          </a:prstGeom>
        </p:spPr>
        <p:txBody>
          <a:bodyPr wrap="square">
            <a:spAutoFit/>
          </a:bodyPr>
          <a:lstStyle/>
          <a:p>
            <a:pPr lvl="0" algn="ctr">
              <a:lnSpc>
                <a:spcPct val="115000"/>
              </a:lnSpc>
              <a:buClr>
                <a:schemeClr val="dk1"/>
              </a:buClr>
              <a:buSzPts val="1800"/>
            </a:pPr>
            <a:r>
              <a:rPr lang="en-US" sz="1200" b="1" dirty="0">
                <a:solidFill>
                  <a:schemeClr val="tx1"/>
                </a:solidFill>
                <a:latin typeface="Oswald"/>
                <a:ea typeface="Oswald"/>
                <a:cs typeface="Oswald"/>
                <a:sym typeface="Oswald"/>
              </a:rPr>
              <a:t>Image</a:t>
            </a:r>
            <a:endParaRPr lang="en-US" sz="1200" dirty="0">
              <a:solidFill>
                <a:schemeClr val="accent6">
                  <a:lumMod val="50000"/>
                  <a:lumOff val="50000"/>
                </a:schemeClr>
              </a:solidFill>
              <a:latin typeface="Oswald"/>
              <a:ea typeface="Oswald"/>
              <a:cs typeface="Oswald"/>
              <a:sym typeface="Oswald"/>
            </a:endParaRPr>
          </a:p>
        </p:txBody>
      </p:sp>
      <p:pic>
        <p:nvPicPr>
          <p:cNvPr id="71" name="Image 70"/>
          <p:cNvPicPr>
            <a:picLocks noChangeAspect="1"/>
          </p:cNvPicPr>
          <p:nvPr/>
        </p:nvPicPr>
        <p:blipFill>
          <a:blip r:embed="rId3"/>
          <a:stretch>
            <a:fillRect/>
          </a:stretch>
        </p:blipFill>
        <p:spPr>
          <a:xfrm>
            <a:off x="100358" y="1385919"/>
            <a:ext cx="5438103" cy="3603048"/>
          </a:xfrm>
          <a:prstGeom prst="rect">
            <a:avLst/>
          </a:prstGeom>
        </p:spPr>
      </p:pic>
      <p:sp>
        <p:nvSpPr>
          <p:cNvPr id="72" name="Rectangle 71"/>
          <p:cNvSpPr/>
          <p:nvPr/>
        </p:nvSpPr>
        <p:spPr>
          <a:xfrm>
            <a:off x="5782389" y="4713011"/>
            <a:ext cx="3361611" cy="415498"/>
          </a:xfrm>
          <a:prstGeom prst="rect">
            <a:avLst/>
          </a:prstGeom>
        </p:spPr>
        <p:txBody>
          <a:bodyPr wrap="square">
            <a:spAutoFit/>
          </a:bodyPr>
          <a:lstStyle/>
          <a:p>
            <a:r>
              <a:rPr lang="en-US" sz="1050" b="1" dirty="0">
                <a:solidFill>
                  <a:schemeClr val="tx1"/>
                </a:solidFill>
                <a:latin typeface="Oswald"/>
                <a:ea typeface="Oswald"/>
                <a:cs typeface="Oswald"/>
                <a:sym typeface="Oswald"/>
              </a:rPr>
              <a:t>Grayscale image, 1024 x 1024 pixels, 16 bits</a:t>
            </a:r>
          </a:p>
          <a:p>
            <a:pPr algn="r"/>
            <a:r>
              <a:rPr lang="en-US" sz="1050" b="1" dirty="0">
                <a:solidFill>
                  <a:schemeClr val="tx1"/>
                </a:solidFill>
                <a:latin typeface="Oswald"/>
                <a:ea typeface="Oswald"/>
                <a:cs typeface="Oswald"/>
                <a:sym typeface="Oswald"/>
              </a:rPr>
              <a:t>PNG format </a:t>
            </a:r>
            <a:r>
              <a:rPr lang="en-US" sz="1050" b="1" dirty="0">
                <a:solidFill>
                  <a:schemeClr val="tx1"/>
                </a:solidFill>
                <a:latin typeface="Oswald"/>
                <a:sym typeface="Oswald"/>
              </a:rPr>
              <a:t>(lossless format)</a:t>
            </a:r>
            <a:endParaRPr lang="en-US" sz="1050" dirty="0"/>
          </a:p>
        </p:txBody>
      </p:sp>
      <p:sp>
        <p:nvSpPr>
          <p:cNvPr id="12" name="Flèche droite 11"/>
          <p:cNvSpPr/>
          <p:nvPr/>
        </p:nvSpPr>
        <p:spPr>
          <a:xfrm>
            <a:off x="7294542" y="4938828"/>
            <a:ext cx="130095" cy="126958"/>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ZoneTexte 26"/>
          <p:cNvSpPr txBox="1"/>
          <p:nvPr/>
        </p:nvSpPr>
        <p:spPr>
          <a:xfrm>
            <a:off x="68632" y="4835723"/>
            <a:ext cx="312906" cy="230832"/>
          </a:xfrm>
          <a:prstGeom prst="rect">
            <a:avLst/>
          </a:prstGeom>
          <a:noFill/>
        </p:spPr>
        <p:txBody>
          <a:bodyPr wrap="none" rtlCol="0">
            <a:spAutoFit/>
          </a:bodyPr>
          <a:lstStyle/>
          <a:p>
            <a:fld id="{23A5E151-3DCE-4178-AB87-F7B807663B26}" type="slidenum">
              <a:rPr lang="en-US" sz="900" smtClean="0"/>
              <a:t>27</a:t>
            </a:fld>
            <a:endParaRPr lang="en-US" sz="900" dirty="0"/>
          </a:p>
        </p:txBody>
      </p:sp>
      <p:pic>
        <p:nvPicPr>
          <p:cNvPr id="28" name="Google Shape;12;p52" descr="Ein Bild, das Monitor, Computer, sitzend, Bildschirm enthält.&#10;&#10;Automatisch generierte Beschreibung">
            <a:extLst>
              <a:ext uri="{FF2B5EF4-FFF2-40B4-BE49-F238E27FC236}">
                <a16:creationId xmlns:a16="http://schemas.microsoft.com/office/drawing/2014/main" id="{225F8244-4EB4-4E3A-96B6-A5659FE56F92}"/>
              </a:ext>
            </a:extLst>
          </p:cNvPr>
          <p:cNvPicPr preferRelativeResize="0"/>
          <p:nvPr/>
        </p:nvPicPr>
        <p:blipFill rotWithShape="1">
          <a:blip r:embed="rId4">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1059044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699023" y="920114"/>
            <a:ext cx="5924058" cy="375487"/>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Image Pre-treatment</a:t>
            </a:r>
            <a:endParaRPr lang="en-US" sz="1600" dirty="0">
              <a:solidFill>
                <a:schemeClr val="accent6">
                  <a:lumMod val="50000"/>
                  <a:lumOff val="50000"/>
                </a:schemeClr>
              </a:solidFill>
              <a:latin typeface="Oswald"/>
              <a:ea typeface="Oswald"/>
              <a:cs typeface="Oswald"/>
              <a:sym typeface="Oswald"/>
            </a:endParaRPr>
          </a:p>
        </p:txBody>
      </p:sp>
      <p:cxnSp>
        <p:nvCxnSpPr>
          <p:cNvPr id="68"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27" name="Rectangle 26"/>
          <p:cNvSpPr/>
          <p:nvPr/>
        </p:nvSpPr>
        <p:spPr>
          <a:xfrm>
            <a:off x="5648842" y="841839"/>
            <a:ext cx="950901" cy="307777"/>
          </a:xfrm>
          <a:prstGeom prst="rect">
            <a:avLst/>
          </a:prstGeom>
          <a:ln>
            <a:solidFill>
              <a:schemeClr val="tx1"/>
            </a:solidFill>
          </a:ln>
        </p:spPr>
        <p:txBody>
          <a:bodyPr wrap="none">
            <a:spAutoFit/>
          </a:bodyPr>
          <a:lstStyle/>
          <a:p>
            <a:r>
              <a:rPr lang="en-US" dirty="0">
                <a:solidFill>
                  <a:schemeClr val="dk1"/>
                </a:solidFill>
                <a:latin typeface="Oswald"/>
                <a:ea typeface="Oswald"/>
                <a:cs typeface="Oswald"/>
                <a:sym typeface="Oswald"/>
              </a:rPr>
              <a:t>DICOM files</a:t>
            </a:r>
            <a:endParaRPr lang="en-US" dirty="0"/>
          </a:p>
        </p:txBody>
      </p:sp>
      <p:sp>
        <p:nvSpPr>
          <p:cNvPr id="28" name="Flèche droite 27"/>
          <p:cNvSpPr/>
          <p:nvPr/>
        </p:nvSpPr>
        <p:spPr>
          <a:xfrm rot="5400000">
            <a:off x="6137019" y="1215692"/>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952476" y="1442593"/>
            <a:ext cx="2680542" cy="415498"/>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Extract images in PNG format (16 bits)</a:t>
            </a:r>
            <a:br>
              <a:rPr lang="en-US" sz="1050" dirty="0">
                <a:solidFill>
                  <a:schemeClr val="dk1"/>
                </a:solidFill>
                <a:latin typeface="Oswald"/>
                <a:ea typeface="Oswald"/>
                <a:cs typeface="Oswald"/>
                <a:sym typeface="Oswald"/>
              </a:rPr>
            </a:br>
            <a:r>
              <a:rPr lang="en-US" sz="1050" dirty="0">
                <a:solidFill>
                  <a:schemeClr val="dk1"/>
                </a:solidFill>
                <a:latin typeface="Oswald"/>
                <a:ea typeface="Oswald"/>
                <a:cs typeface="Oswald"/>
                <a:sym typeface="Oswald"/>
              </a:rPr>
              <a:t> </a:t>
            </a:r>
            <a:r>
              <a:rPr lang="en-US" sz="1000" dirty="0">
                <a:solidFill>
                  <a:schemeClr val="dk1"/>
                </a:solidFill>
                <a:latin typeface="Oswald"/>
                <a:ea typeface="Oswald"/>
                <a:cs typeface="Oswald"/>
                <a:sym typeface="Oswald"/>
              </a:rPr>
              <a:t>► each pixel can have a value between 0 and 65535</a:t>
            </a:r>
            <a:endParaRPr lang="en-US" sz="1050" dirty="0"/>
          </a:p>
        </p:txBody>
      </p:sp>
      <p:sp>
        <p:nvSpPr>
          <p:cNvPr id="30" name="Flèche droite 29"/>
          <p:cNvSpPr/>
          <p:nvPr/>
        </p:nvSpPr>
        <p:spPr>
          <a:xfrm rot="5400000">
            <a:off x="6156531" y="1830539"/>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059460" y="2511403"/>
            <a:ext cx="2241319" cy="415498"/>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Filter intensity range</a:t>
            </a:r>
          </a:p>
          <a:p>
            <a:r>
              <a:rPr lang="en-US" sz="1050" dirty="0">
                <a:solidFill>
                  <a:schemeClr val="dk1"/>
                </a:solidFill>
                <a:latin typeface="Oswald"/>
                <a:ea typeface="Oswald"/>
                <a:cs typeface="Oswald"/>
                <a:sym typeface="Oswald"/>
              </a:rPr>
              <a:t>= </a:t>
            </a:r>
            <a:r>
              <a:rPr lang="en-US" sz="1000" dirty="0">
                <a:solidFill>
                  <a:schemeClr val="dk1"/>
                </a:solidFill>
                <a:latin typeface="Oswald"/>
                <a:ea typeface="Oswald"/>
                <a:cs typeface="Oswald"/>
                <a:sym typeface="Oswald"/>
              </a:rPr>
              <a:t>intensity where “wrinkle” can be detected</a:t>
            </a:r>
            <a:endParaRPr lang="en-US" sz="1050" dirty="0"/>
          </a:p>
        </p:txBody>
      </p:sp>
      <p:sp>
        <p:nvSpPr>
          <p:cNvPr id="32" name="Flèche droite 31"/>
          <p:cNvSpPr/>
          <p:nvPr/>
        </p:nvSpPr>
        <p:spPr>
          <a:xfrm rot="5400000">
            <a:off x="6202855" y="3514008"/>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807508" y="3738946"/>
            <a:ext cx="3156633" cy="577081"/>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Manually check &amp; filter positives / negatives images 1 by 1 </a:t>
            </a:r>
          </a:p>
          <a:p>
            <a:pPr marL="171450" indent="-171450">
              <a:buFontTx/>
              <a:buChar char="-"/>
            </a:pPr>
            <a:r>
              <a:rPr lang="en-US" sz="1000" dirty="0">
                <a:solidFill>
                  <a:schemeClr val="dk1"/>
                </a:solidFill>
                <a:latin typeface="Oswald"/>
                <a:ea typeface="Oswald"/>
                <a:cs typeface="Oswald"/>
                <a:sym typeface="Oswald"/>
              </a:rPr>
              <a:t>positives images = </a:t>
            </a:r>
            <a:r>
              <a:rPr lang="en-US" sz="1000" dirty="0" err="1">
                <a:solidFill>
                  <a:schemeClr val="dk1"/>
                </a:solidFill>
                <a:latin typeface="Oswald"/>
                <a:ea typeface="Oswald"/>
                <a:cs typeface="Oswald"/>
                <a:sym typeface="Oswald"/>
              </a:rPr>
              <a:t>starflex</a:t>
            </a:r>
            <a:r>
              <a:rPr lang="en-US" sz="1000" dirty="0">
                <a:solidFill>
                  <a:schemeClr val="dk1"/>
                </a:solidFill>
                <a:latin typeface="Oswald"/>
                <a:ea typeface="Oswald"/>
                <a:cs typeface="Oswald"/>
                <a:sym typeface="Oswald"/>
              </a:rPr>
              <a:t> with defect (wrinkle)</a:t>
            </a:r>
          </a:p>
          <a:p>
            <a:pPr marL="171450" indent="-171450">
              <a:buFontTx/>
              <a:buChar char="-"/>
            </a:pPr>
            <a:r>
              <a:rPr lang="en-US" sz="1000" dirty="0">
                <a:solidFill>
                  <a:schemeClr val="dk1"/>
                </a:solidFill>
                <a:latin typeface="Oswald"/>
                <a:ea typeface="Oswald"/>
                <a:cs typeface="Oswald"/>
                <a:sym typeface="Oswald"/>
              </a:rPr>
              <a:t>negatives images = </a:t>
            </a:r>
            <a:r>
              <a:rPr lang="en-US" sz="1000" dirty="0" err="1">
                <a:solidFill>
                  <a:schemeClr val="dk1"/>
                </a:solidFill>
                <a:latin typeface="Oswald"/>
                <a:ea typeface="Oswald"/>
                <a:cs typeface="Oswald"/>
                <a:sym typeface="Oswald"/>
              </a:rPr>
              <a:t>starflex</a:t>
            </a:r>
            <a:r>
              <a:rPr lang="en-US" sz="1000" dirty="0">
                <a:solidFill>
                  <a:schemeClr val="dk1"/>
                </a:solidFill>
                <a:latin typeface="Oswald"/>
                <a:ea typeface="Oswald"/>
                <a:cs typeface="Oswald"/>
                <a:sym typeface="Oswald"/>
              </a:rPr>
              <a:t> without defect (no wrinkle)</a:t>
            </a:r>
            <a:endParaRPr lang="en-US" sz="1050" dirty="0">
              <a:ea typeface="Oswald"/>
            </a:endParaRPr>
          </a:p>
        </p:txBody>
      </p:sp>
      <p:sp>
        <p:nvSpPr>
          <p:cNvPr id="34" name="Flèche droite 33"/>
          <p:cNvSpPr/>
          <p:nvPr/>
        </p:nvSpPr>
        <p:spPr>
          <a:xfrm rot="5400000">
            <a:off x="6209522" y="4323251"/>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60458" y="4577949"/>
            <a:ext cx="2348720" cy="561692"/>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Create 2 separates folders:</a:t>
            </a:r>
          </a:p>
          <a:p>
            <a:pPr marL="171450" indent="-171450">
              <a:buFontTx/>
              <a:buChar char="-"/>
            </a:pPr>
            <a:r>
              <a:rPr lang="en-US" sz="1000" dirty="0">
                <a:solidFill>
                  <a:schemeClr val="dk1"/>
                </a:solidFill>
                <a:latin typeface="+mj-lt"/>
                <a:ea typeface="Oswald"/>
                <a:cs typeface="Oswald"/>
                <a:sym typeface="Oswald"/>
              </a:rPr>
              <a:t>/</a:t>
            </a:r>
            <a:r>
              <a:rPr lang="en-US" sz="1000" dirty="0" err="1">
                <a:solidFill>
                  <a:schemeClr val="dk1"/>
                </a:solidFill>
                <a:latin typeface="+mj-lt"/>
                <a:ea typeface="Oswald"/>
                <a:cs typeface="Oswald"/>
                <a:sym typeface="Oswald"/>
              </a:rPr>
              <a:t>pos_png_checked</a:t>
            </a:r>
            <a:r>
              <a:rPr lang="en-US" sz="1000" dirty="0">
                <a:solidFill>
                  <a:schemeClr val="dk1"/>
                </a:solidFill>
                <a:latin typeface="+mj-lt"/>
                <a:ea typeface="Oswald"/>
                <a:cs typeface="Oswald"/>
                <a:sym typeface="Oswald"/>
              </a:rPr>
              <a:t> </a:t>
            </a:r>
            <a:r>
              <a:rPr lang="en-US" sz="1000" dirty="0">
                <a:solidFill>
                  <a:schemeClr val="dk1"/>
                </a:solidFill>
                <a:latin typeface="Oswald"/>
                <a:ea typeface="Oswald"/>
                <a:cs typeface="Oswald"/>
                <a:sym typeface="Oswald"/>
              </a:rPr>
              <a:t>= positives images </a:t>
            </a:r>
          </a:p>
          <a:p>
            <a:pPr marL="171450" indent="-171450">
              <a:buFontTx/>
              <a:buChar char="-"/>
            </a:pPr>
            <a:r>
              <a:rPr lang="en-US" sz="1000" dirty="0">
                <a:solidFill>
                  <a:schemeClr val="dk1"/>
                </a:solidFill>
                <a:latin typeface="+mj-lt"/>
                <a:ea typeface="Oswald"/>
                <a:cs typeface="Oswald"/>
                <a:sym typeface="Oswald"/>
              </a:rPr>
              <a:t>/</a:t>
            </a:r>
            <a:r>
              <a:rPr lang="en-US" sz="1000" dirty="0" err="1">
                <a:solidFill>
                  <a:schemeClr val="dk1"/>
                </a:solidFill>
                <a:latin typeface="+mj-lt"/>
                <a:ea typeface="Oswald"/>
                <a:cs typeface="Oswald"/>
                <a:sym typeface="Oswald"/>
              </a:rPr>
              <a:t>neg_png_checked</a:t>
            </a:r>
            <a:r>
              <a:rPr lang="en-US" sz="1000" dirty="0">
                <a:solidFill>
                  <a:schemeClr val="dk1"/>
                </a:solidFill>
                <a:latin typeface="+mj-lt"/>
                <a:ea typeface="Oswald"/>
                <a:cs typeface="Oswald"/>
                <a:sym typeface="Oswald"/>
              </a:rPr>
              <a:t> </a:t>
            </a:r>
            <a:r>
              <a:rPr lang="en-US" sz="1000" dirty="0">
                <a:solidFill>
                  <a:schemeClr val="dk1"/>
                </a:solidFill>
                <a:latin typeface="Oswald"/>
                <a:ea typeface="Oswald"/>
                <a:cs typeface="Oswald"/>
                <a:sym typeface="Oswald"/>
              </a:rPr>
              <a:t>= negatives images</a:t>
            </a:r>
            <a:endParaRPr lang="en-US" sz="1050" dirty="0">
              <a:ea typeface="Oswald"/>
            </a:endParaRPr>
          </a:p>
        </p:txBody>
      </p:sp>
      <p:sp>
        <p:nvSpPr>
          <p:cNvPr id="36" name="Flèche droite 35"/>
          <p:cNvSpPr/>
          <p:nvPr/>
        </p:nvSpPr>
        <p:spPr>
          <a:xfrm rot="10800000">
            <a:off x="4641187" y="1528664"/>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èche droite 36"/>
          <p:cNvSpPr/>
          <p:nvPr/>
        </p:nvSpPr>
        <p:spPr>
          <a:xfrm rot="10800000">
            <a:off x="4702130" y="319083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746031" y="772109"/>
            <a:ext cx="3185487" cy="442837"/>
          </a:xfrm>
          <a:prstGeom prst="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713334" y="734115"/>
            <a:ext cx="1293944" cy="307777"/>
          </a:xfrm>
          <a:prstGeom prst="rect">
            <a:avLst/>
          </a:prstGeom>
        </p:spPr>
        <p:txBody>
          <a:bodyPr wrap="none">
            <a:spAutoFit/>
          </a:bodyPr>
          <a:lstStyle/>
          <a:p>
            <a:r>
              <a:rPr lang="en-US" dirty="0">
                <a:solidFill>
                  <a:schemeClr val="bg1">
                    <a:lumMod val="50000"/>
                  </a:schemeClr>
                </a:solidFill>
                <a:latin typeface="Oswald"/>
                <a:ea typeface="Oswald"/>
                <a:cs typeface="Oswald"/>
                <a:sym typeface="Oswald"/>
              </a:rPr>
              <a:t>Images Database</a:t>
            </a:r>
            <a:endParaRPr lang="en-US" dirty="0">
              <a:solidFill>
                <a:schemeClr val="bg1">
                  <a:lumMod val="50000"/>
                </a:schemeClr>
              </a:solidFill>
            </a:endParaRPr>
          </a:p>
        </p:txBody>
      </p:sp>
      <p:pic>
        <p:nvPicPr>
          <p:cNvPr id="41" name="Image 40"/>
          <p:cNvPicPr>
            <a:picLocks noChangeAspect="1"/>
          </p:cNvPicPr>
          <p:nvPr/>
        </p:nvPicPr>
        <p:blipFill>
          <a:blip r:embed="rId2"/>
          <a:stretch>
            <a:fillRect/>
          </a:stretch>
        </p:blipFill>
        <p:spPr>
          <a:xfrm>
            <a:off x="1854006" y="620673"/>
            <a:ext cx="2321404" cy="2289087"/>
          </a:xfrm>
          <a:prstGeom prst="rect">
            <a:avLst/>
          </a:prstGeom>
        </p:spPr>
      </p:pic>
      <p:sp>
        <p:nvSpPr>
          <p:cNvPr id="42" name="Rectangle 41"/>
          <p:cNvSpPr/>
          <p:nvPr/>
        </p:nvSpPr>
        <p:spPr>
          <a:xfrm>
            <a:off x="5544433" y="2062432"/>
            <a:ext cx="1261884" cy="253916"/>
          </a:xfrm>
          <a:prstGeom prst="rect">
            <a:avLst/>
          </a:prstGeom>
          <a:ln>
            <a:solidFill>
              <a:schemeClr val="tx1"/>
            </a:solidFill>
          </a:ln>
        </p:spPr>
        <p:txBody>
          <a:bodyPr wrap="none">
            <a:spAutoFit/>
          </a:bodyPr>
          <a:lstStyle/>
          <a:p>
            <a:r>
              <a:rPr lang="en-US" sz="1050" dirty="0">
                <a:solidFill>
                  <a:schemeClr val="dk1"/>
                </a:solidFill>
                <a:latin typeface="Oswald"/>
                <a:ea typeface="Oswald"/>
                <a:cs typeface="Oswald"/>
                <a:sym typeface="Oswald"/>
              </a:rPr>
              <a:t>Remove black borders</a:t>
            </a:r>
          </a:p>
        </p:txBody>
      </p:sp>
      <p:sp>
        <p:nvSpPr>
          <p:cNvPr id="49" name="Flèche droite 48"/>
          <p:cNvSpPr/>
          <p:nvPr/>
        </p:nvSpPr>
        <p:spPr>
          <a:xfrm rot="10800000">
            <a:off x="5274104" y="2081945"/>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Image 57"/>
          <p:cNvPicPr>
            <a:picLocks noChangeAspect="1"/>
          </p:cNvPicPr>
          <p:nvPr/>
        </p:nvPicPr>
        <p:blipFill>
          <a:blip r:embed="rId3"/>
          <a:stretch>
            <a:fillRect/>
          </a:stretch>
        </p:blipFill>
        <p:spPr>
          <a:xfrm>
            <a:off x="1856128" y="620672"/>
            <a:ext cx="2321404" cy="2289087"/>
          </a:xfrm>
          <a:prstGeom prst="rect">
            <a:avLst/>
          </a:prstGeom>
        </p:spPr>
      </p:pic>
      <p:sp>
        <p:nvSpPr>
          <p:cNvPr id="59" name="Flèche droite 58"/>
          <p:cNvSpPr/>
          <p:nvPr/>
        </p:nvSpPr>
        <p:spPr>
          <a:xfrm rot="5400000">
            <a:off x="6169896" y="2289595"/>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925601" y="3113427"/>
            <a:ext cx="2885726" cy="415498"/>
          </a:xfrm>
          <a:prstGeom prst="rect">
            <a:avLst/>
          </a:prstGeom>
          <a:ln>
            <a:solidFill>
              <a:schemeClr val="tx1"/>
            </a:solidFill>
          </a:ln>
        </p:spPr>
        <p:txBody>
          <a:bodyPr wrap="none">
            <a:spAutoFit/>
          </a:bodyPr>
          <a:lstStyle/>
          <a:p>
            <a:pPr algn="ctr"/>
            <a:r>
              <a:rPr lang="en-US" sz="1050" dirty="0">
                <a:solidFill>
                  <a:schemeClr val="dk1"/>
                </a:solidFill>
                <a:latin typeface="Oswald"/>
                <a:ea typeface="Oswald"/>
                <a:cs typeface="Oswald"/>
                <a:sym typeface="Oswald"/>
              </a:rPr>
              <a:t>Invert intensity scale (</a:t>
            </a:r>
            <a:r>
              <a:rPr lang="en-US" sz="1050" dirty="0" err="1">
                <a:solidFill>
                  <a:schemeClr val="dk1"/>
                </a:solidFill>
                <a:latin typeface="Oswald"/>
                <a:ea typeface="Oswald"/>
                <a:cs typeface="Oswald"/>
                <a:sym typeface="Oswald"/>
              </a:rPr>
              <a:t>Normalisation</a:t>
            </a:r>
            <a:r>
              <a:rPr lang="en-US" sz="1050" dirty="0">
                <a:solidFill>
                  <a:schemeClr val="dk1"/>
                </a:solidFill>
                <a:latin typeface="Oswald"/>
                <a:ea typeface="Oswald"/>
                <a:cs typeface="Oswald"/>
                <a:sym typeface="Oswald"/>
              </a:rPr>
              <a:t>) </a:t>
            </a:r>
          </a:p>
          <a:p>
            <a:pPr algn="ctr"/>
            <a:r>
              <a:rPr lang="en-US" sz="1050" dirty="0">
                <a:solidFill>
                  <a:schemeClr val="dk1"/>
                </a:solidFill>
                <a:latin typeface="Oswald"/>
                <a:sym typeface="Oswald"/>
              </a:rPr>
              <a:t>Air = 0 (black) and Stainless steel ring = 65535 (white) </a:t>
            </a:r>
            <a:endParaRPr lang="en-US" sz="1050" dirty="0"/>
          </a:p>
        </p:txBody>
      </p:sp>
      <p:sp>
        <p:nvSpPr>
          <p:cNvPr id="64" name="Flèche droite 63"/>
          <p:cNvSpPr/>
          <p:nvPr/>
        </p:nvSpPr>
        <p:spPr>
          <a:xfrm rot="5400000">
            <a:off x="6188026" y="290993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a:stretch>
            <a:fillRect/>
          </a:stretch>
        </p:blipFill>
        <p:spPr>
          <a:xfrm>
            <a:off x="1870678" y="2881500"/>
            <a:ext cx="2293934" cy="2262000"/>
          </a:xfrm>
          <a:prstGeom prst="rect">
            <a:avLst/>
          </a:prstGeom>
        </p:spPr>
      </p:pic>
      <p:sp>
        <p:nvSpPr>
          <p:cNvPr id="66" name="Flèche droite 65"/>
          <p:cNvSpPr/>
          <p:nvPr/>
        </p:nvSpPr>
        <p:spPr>
          <a:xfrm rot="10800000">
            <a:off x="4849705" y="2594043"/>
            <a:ext cx="166321" cy="22466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Image 66"/>
          <p:cNvPicPr>
            <a:picLocks noChangeAspect="1"/>
          </p:cNvPicPr>
          <p:nvPr/>
        </p:nvPicPr>
        <p:blipFill>
          <a:blip r:embed="rId5"/>
          <a:stretch>
            <a:fillRect/>
          </a:stretch>
        </p:blipFill>
        <p:spPr>
          <a:xfrm>
            <a:off x="1884249" y="2881500"/>
            <a:ext cx="2280363" cy="2248618"/>
          </a:xfrm>
          <a:prstGeom prst="rect">
            <a:avLst/>
          </a:prstGeom>
        </p:spPr>
      </p:pic>
      <p:sp>
        <p:nvSpPr>
          <p:cNvPr id="38" name="ZoneTexte 37"/>
          <p:cNvSpPr txBox="1"/>
          <p:nvPr/>
        </p:nvSpPr>
        <p:spPr>
          <a:xfrm>
            <a:off x="68632" y="4835723"/>
            <a:ext cx="312906" cy="230832"/>
          </a:xfrm>
          <a:prstGeom prst="rect">
            <a:avLst/>
          </a:prstGeom>
          <a:noFill/>
        </p:spPr>
        <p:txBody>
          <a:bodyPr wrap="none" rtlCol="0">
            <a:spAutoFit/>
          </a:bodyPr>
          <a:lstStyle/>
          <a:p>
            <a:fld id="{1D21F395-8C89-45CF-BBEB-E85B7BBFF565}" type="slidenum">
              <a:rPr lang="en-US" sz="900" smtClean="0"/>
              <a:t>28</a:t>
            </a:fld>
            <a:endParaRPr lang="en-US" sz="900" dirty="0"/>
          </a:p>
        </p:txBody>
      </p:sp>
      <p:pic>
        <p:nvPicPr>
          <p:cNvPr id="43" name="Google Shape;12;p52" descr="Ein Bild, das Monitor, Computer, sitzend, Bildschirm enthält.&#10;&#10;Automatisch generierte Beschreibung">
            <a:extLst>
              <a:ext uri="{FF2B5EF4-FFF2-40B4-BE49-F238E27FC236}">
                <a16:creationId xmlns:a16="http://schemas.microsoft.com/office/drawing/2014/main" id="{75109098-2F24-4938-B603-41177EB5F960}"/>
              </a:ext>
            </a:extLst>
          </p:cNvPr>
          <p:cNvPicPr preferRelativeResize="0"/>
          <p:nvPr/>
        </p:nvPicPr>
        <p:blipFill rotWithShape="1">
          <a:blip r:embed="rId6">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12115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2" grpId="0" animBg="1"/>
      <p:bldP spid="49" grpId="0" animBg="1"/>
      <p:bldP spid="59" grpId="0" animBg="1"/>
      <p:bldP spid="63" grpId="0" animBg="1"/>
      <p:bldP spid="64" grpId="0" animBg="1"/>
      <p:bldP spid="6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oogle Shape;421;p12"/>
          <p:cNvCxnSpPr/>
          <p:nvPr/>
        </p:nvCxnSpPr>
        <p:spPr>
          <a:xfrm>
            <a:off x="155944" y="666832"/>
            <a:ext cx="7265936" cy="0"/>
          </a:xfrm>
          <a:prstGeom prst="straightConnector1">
            <a:avLst/>
          </a:prstGeom>
          <a:noFill/>
          <a:ln w="19050" cap="flat" cmpd="sng">
            <a:solidFill>
              <a:schemeClr val="accent1"/>
            </a:solidFill>
            <a:prstDash val="solid"/>
            <a:round/>
            <a:headEnd type="none" w="sm" len="sm"/>
            <a:tailEnd type="none" w="sm" len="sm"/>
          </a:ln>
        </p:spPr>
      </p:cxnSp>
      <p:sp>
        <p:nvSpPr>
          <p:cNvPr id="11" name="Google Shape;411;p12"/>
          <p:cNvSpPr txBox="1">
            <a:spLocks/>
          </p:cNvSpPr>
          <p:nvPr/>
        </p:nvSpPr>
        <p:spPr>
          <a:xfrm>
            <a:off x="58504" y="54909"/>
            <a:ext cx="8142445" cy="62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dirty="0"/>
              <a:t>DEFECT DETECTION on RADIOSCOPIES using AI</a:t>
            </a:r>
          </a:p>
        </p:txBody>
      </p:sp>
      <p:sp>
        <p:nvSpPr>
          <p:cNvPr id="53" name="Rectangle 52"/>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cxnSp>
        <p:nvCxnSpPr>
          <p:cNvPr id="50"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grpSp>
        <p:nvGrpSpPr>
          <p:cNvPr id="52" name="Google Shape;419;p12"/>
          <p:cNvGrpSpPr/>
          <p:nvPr/>
        </p:nvGrpSpPr>
        <p:grpSpPr>
          <a:xfrm>
            <a:off x="-232757" y="904963"/>
            <a:ext cx="935112" cy="396000"/>
            <a:chOff x="3834888" y="1678000"/>
            <a:chExt cx="935112" cy="396000"/>
          </a:xfrm>
        </p:grpSpPr>
        <p:sp>
          <p:nvSpPr>
            <p:cNvPr id="54"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p:txBody>
        </p:sp>
        <p:cxnSp>
          <p:nvCxnSpPr>
            <p:cNvPr id="55"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56" name="Rectangle 55"/>
          <p:cNvSpPr/>
          <p:nvPr/>
        </p:nvSpPr>
        <p:spPr>
          <a:xfrm>
            <a:off x="699023" y="920114"/>
            <a:ext cx="5924058" cy="352725"/>
          </a:xfrm>
          <a:prstGeom prst="rect">
            <a:avLst/>
          </a:prstGeom>
        </p:spPr>
        <p:txBody>
          <a:bodyPr wrap="square">
            <a:spAutoFit/>
          </a:bodyPr>
          <a:lstStyle/>
          <a:p>
            <a:pPr lvl="0" algn="just">
              <a:lnSpc>
                <a:spcPct val="115000"/>
              </a:lnSpc>
              <a:buClr>
                <a:schemeClr val="dk1"/>
              </a:buClr>
              <a:buSzPts val="1800"/>
            </a:pPr>
            <a:r>
              <a:rPr lang="en-US" sz="1600" b="1" dirty="0">
                <a:solidFill>
                  <a:schemeClr val="tx1"/>
                </a:solidFill>
                <a:latin typeface="Oswald"/>
                <a:ea typeface="Oswald"/>
                <a:cs typeface="Oswald"/>
                <a:sym typeface="Oswald"/>
              </a:rPr>
              <a:t>Images Database</a:t>
            </a:r>
            <a:endParaRPr lang="en-US" sz="1600" dirty="0">
              <a:solidFill>
                <a:schemeClr val="accent6">
                  <a:lumMod val="50000"/>
                  <a:lumOff val="50000"/>
                </a:schemeClr>
              </a:solidFill>
              <a:latin typeface="Oswald"/>
              <a:ea typeface="Oswald"/>
              <a:cs typeface="Oswald"/>
              <a:sym typeface="Oswald"/>
            </a:endParaRPr>
          </a:p>
        </p:txBody>
      </p:sp>
      <p:pic>
        <p:nvPicPr>
          <p:cNvPr id="2057" name="Picture 9" descr="https://lh3.googleusercontent.com/qtqRoKTIxMRbIiO_n0TWozT6vfhw71c81XCSzY1Ork8xrM0VmFNfqJR6bHIkXSPFW-UPeJoGFF4tkqgAT28tEUYI4VHqOSD1PSqvjVgbd-tYNx3gM-Xf9T_4315DbnMe_GTgcq8wRypwWQfZmRpwKRPueg=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94" y="1307279"/>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lh5.googleusercontent.com/k-k53rbzi5bCYe_sGA00Mc1i0kJk6EpQVLXVHEMiIweBjTmGOa9huNJ4NK9Uyy6jEknCvqjf2pWbmjewY-zkMM8ujbNviTNX1-ch_hxE7Olw3Lx7ztkajQaZ_cQssUY6sHwdUt85PxgK1_Y6XYpAWJENGQ=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230" y="1307279"/>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https://lh3.googleusercontent.com/IIycYKCU_d0l0maBAZVsrr-71ToBH6AL-S8O_jP4G04fhvX4spQAoU7SwFuqIQdg2rAIAdvgV3eyCcFAKX5shWh8A43mhxLO9haVNLPtTzfYtQwlQ0p9R7un2XTU_oHA5pFTxwvBC2HlcBBTC1pMl41uHA=s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142" y="1302629"/>
            <a:ext cx="1805667" cy="1805668"/>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https://lh4.googleusercontent.com/o6M4RH8dCvYshr7ocf3XjuSXMKnHIzhTuC6J_0LDCItIZgovn0nsJTbJbpucJGfaPWb0VqhZw1zyYBQDzn03v5XLFQI0ATINohzlr6dz_G6-bK4-XrKhgv2aC1S5EwFwrFPw_TBvGh7aqmVbM5V_Z3Evyg=s20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6278" y="1307280"/>
            <a:ext cx="1801018" cy="1801018"/>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https://lh6.googleusercontent.com/0XE8vZxC0eGGgLTrdMbHJxrbqJYHDN3rEJGx-l2vdz0sqYUbBIBp2UxuhEbnIAvTNhXE4Qrq7pP5mm-I5_lO6Yl2DDcfY3C1y7r1sPhDMRvUvdJyf_rHzgKeVEkUJ4v3cpgZNTa7mQTm53yW-pNVvoY1xw=s20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94" y="3182853"/>
            <a:ext cx="1801018" cy="1801019"/>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https://lh6.googleusercontent.com/AH__TSL29ZW5NweBGBkzR9vJfaJqlbm-wLWIqI4U2ExhxVvh84U9Dx_RYsNMxjOcEJWIV4fH33nDexKLb8_7HMPw9dLchvpt48eUuQVD6yqZrh-KtV7ely0Lcfv99NdqerYD7aHgo1BaUUCY27PBQgks3g=s20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4142" y="3180187"/>
            <a:ext cx="1801018" cy="180101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926360" y="3854222"/>
            <a:ext cx="1401800" cy="577081"/>
          </a:xfrm>
          <a:prstGeom prst="rect">
            <a:avLst/>
          </a:prstGeom>
        </p:spPr>
        <p:txBody>
          <a:bodyPr wrap="square">
            <a:spAutoFit/>
          </a:bodyPr>
          <a:lstStyle/>
          <a:p>
            <a:pPr algn="ctr"/>
            <a:r>
              <a:rPr lang="en-US" sz="1050" b="1" dirty="0">
                <a:solidFill>
                  <a:schemeClr val="tx1"/>
                </a:solidFill>
                <a:latin typeface="Oswald"/>
                <a:ea typeface="Oswald"/>
                <a:cs typeface="Oswald"/>
                <a:sym typeface="Oswald"/>
              </a:rPr>
              <a:t>Negatives images :</a:t>
            </a:r>
          </a:p>
          <a:p>
            <a:pPr algn="ctr"/>
            <a:r>
              <a:rPr lang="en-US" sz="1050" b="1" dirty="0">
                <a:solidFill>
                  <a:schemeClr val="tx1"/>
                </a:solidFill>
                <a:latin typeface="Oswald"/>
                <a:ea typeface="Oswald"/>
                <a:cs typeface="Oswald"/>
                <a:sym typeface="Oswald"/>
              </a:rPr>
              <a:t> 200 images </a:t>
            </a:r>
          </a:p>
          <a:p>
            <a:pPr algn="ctr"/>
            <a:r>
              <a:rPr lang="en-US" sz="1050" b="1" u="sng" dirty="0">
                <a:solidFill>
                  <a:schemeClr val="tx1"/>
                </a:solidFill>
                <a:latin typeface="Oswald"/>
                <a:ea typeface="Oswald"/>
                <a:cs typeface="Oswald"/>
                <a:sym typeface="Oswald"/>
              </a:rPr>
              <a:t>without</a:t>
            </a:r>
            <a:r>
              <a:rPr lang="en-US" sz="1050" b="1" dirty="0">
                <a:solidFill>
                  <a:schemeClr val="tx1"/>
                </a:solidFill>
                <a:latin typeface="Oswald"/>
                <a:ea typeface="Oswald"/>
                <a:cs typeface="Oswald"/>
                <a:sym typeface="Oswald"/>
              </a:rPr>
              <a:t> defects</a:t>
            </a:r>
            <a:endParaRPr lang="en-US" sz="1050" dirty="0"/>
          </a:p>
        </p:txBody>
      </p:sp>
      <p:sp>
        <p:nvSpPr>
          <p:cNvPr id="29" name="Rectangle 28"/>
          <p:cNvSpPr/>
          <p:nvPr/>
        </p:nvSpPr>
        <p:spPr>
          <a:xfrm>
            <a:off x="7375104" y="3901405"/>
            <a:ext cx="1328242" cy="577081"/>
          </a:xfrm>
          <a:prstGeom prst="rect">
            <a:avLst/>
          </a:prstGeom>
        </p:spPr>
        <p:txBody>
          <a:bodyPr wrap="square">
            <a:spAutoFit/>
          </a:bodyPr>
          <a:lstStyle/>
          <a:p>
            <a:pPr algn="ctr"/>
            <a:r>
              <a:rPr lang="en-US" sz="1050" b="1" dirty="0">
                <a:solidFill>
                  <a:schemeClr val="tx1"/>
                </a:solidFill>
                <a:latin typeface="Oswald"/>
                <a:ea typeface="Oswald"/>
                <a:cs typeface="Oswald"/>
                <a:sym typeface="Oswald"/>
              </a:rPr>
              <a:t>Positives images : </a:t>
            </a:r>
          </a:p>
          <a:p>
            <a:pPr algn="ctr"/>
            <a:r>
              <a:rPr lang="en-US" sz="1050" b="1" dirty="0">
                <a:solidFill>
                  <a:schemeClr val="tx1"/>
                </a:solidFill>
                <a:latin typeface="Oswald"/>
                <a:ea typeface="Oswald"/>
                <a:cs typeface="Oswald"/>
                <a:sym typeface="Oswald"/>
              </a:rPr>
              <a:t>345 images </a:t>
            </a:r>
          </a:p>
          <a:p>
            <a:pPr algn="ctr"/>
            <a:r>
              <a:rPr lang="en-US" sz="1050" b="1" u="sng" dirty="0">
                <a:solidFill>
                  <a:schemeClr val="tx1"/>
                </a:solidFill>
                <a:latin typeface="Oswald"/>
                <a:ea typeface="Oswald"/>
                <a:cs typeface="Oswald"/>
                <a:sym typeface="Oswald"/>
              </a:rPr>
              <a:t>with </a:t>
            </a:r>
            <a:r>
              <a:rPr lang="en-US" sz="1050" b="1" dirty="0">
                <a:solidFill>
                  <a:schemeClr val="tx1"/>
                </a:solidFill>
                <a:latin typeface="Oswald"/>
                <a:ea typeface="Oswald"/>
                <a:cs typeface="Oswald"/>
                <a:sym typeface="Oswald"/>
              </a:rPr>
              <a:t>defects</a:t>
            </a:r>
            <a:endParaRPr lang="en-US" sz="1050" dirty="0"/>
          </a:p>
        </p:txBody>
      </p:sp>
      <p:sp>
        <p:nvSpPr>
          <p:cNvPr id="19" name="ZoneTexte 18"/>
          <p:cNvSpPr txBox="1"/>
          <p:nvPr/>
        </p:nvSpPr>
        <p:spPr>
          <a:xfrm>
            <a:off x="68632" y="4835723"/>
            <a:ext cx="312906" cy="230832"/>
          </a:xfrm>
          <a:prstGeom prst="rect">
            <a:avLst/>
          </a:prstGeom>
          <a:noFill/>
        </p:spPr>
        <p:txBody>
          <a:bodyPr wrap="none" rtlCol="0">
            <a:spAutoFit/>
          </a:bodyPr>
          <a:lstStyle/>
          <a:p>
            <a:fld id="{874C3F91-F988-4918-92D7-058B8FD5B7D6}" type="slidenum">
              <a:rPr lang="en-US" sz="900" smtClean="0"/>
              <a:t>29</a:t>
            </a:fld>
            <a:endParaRPr lang="en-US" sz="900" dirty="0"/>
          </a:p>
        </p:txBody>
      </p:sp>
      <p:pic>
        <p:nvPicPr>
          <p:cNvPr id="20" name="Google Shape;12;p52" descr="Ein Bild, das Monitor, Computer, sitzend, Bildschirm enthält.&#10;&#10;Automatisch generierte Beschreibung">
            <a:extLst>
              <a:ext uri="{FF2B5EF4-FFF2-40B4-BE49-F238E27FC236}">
                <a16:creationId xmlns:a16="http://schemas.microsoft.com/office/drawing/2014/main" id="{3C7B79C6-62DA-46FC-B245-466D08980204}"/>
              </a:ext>
            </a:extLst>
          </p:cNvPr>
          <p:cNvPicPr preferRelativeResize="0"/>
          <p:nvPr/>
        </p:nvPicPr>
        <p:blipFill rotWithShape="1">
          <a:blip r:embed="rId8">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117559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777825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General Information</a:t>
            </a:r>
          </a:p>
        </p:txBody>
      </p:sp>
      <p:sp>
        <p:nvSpPr>
          <p:cNvPr id="21" name="Rectangle 20">
            <a:extLst>
              <a:ext uri="{FF2B5EF4-FFF2-40B4-BE49-F238E27FC236}">
                <a16:creationId xmlns:a16="http://schemas.microsoft.com/office/drawing/2014/main" id="{89A08119-D22B-44CE-A572-68940CE5D9F5}"/>
              </a:ext>
            </a:extLst>
          </p:cNvPr>
          <p:cNvSpPr/>
          <p:nvPr/>
        </p:nvSpPr>
        <p:spPr>
          <a:xfrm>
            <a:off x="605014" y="554883"/>
            <a:ext cx="8092937" cy="3467424"/>
          </a:xfrm>
          <a:prstGeom prst="rect">
            <a:avLst/>
          </a:prstGeom>
        </p:spPr>
        <p:txBody>
          <a:bodyPr wrap="square">
            <a:spAutoFit/>
          </a:bodyPr>
          <a:lstStyle/>
          <a:p>
            <a:pPr lvl="4" algn="just">
              <a:lnSpc>
                <a:spcPct val="115000"/>
              </a:lnSpc>
              <a:buClr>
                <a:schemeClr val="dk1"/>
              </a:buClr>
              <a:buSzPts val="1800"/>
            </a:pPr>
            <a:r>
              <a:rPr lang="en-US" sz="1600" dirty="0">
                <a:solidFill>
                  <a:schemeClr val="dk1"/>
                </a:solidFill>
                <a:latin typeface="Oswald"/>
                <a:ea typeface="Oswald"/>
                <a:cs typeface="Oswald"/>
                <a:sym typeface="Oswald"/>
              </a:rPr>
              <a:t>Goal of the course:</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	To cover the main aspects of Machine Learning for Computer Vision</a:t>
            </a:r>
          </a:p>
          <a:p>
            <a:pPr lvl="4" algn="just">
              <a:lnSpc>
                <a:spcPct val="115000"/>
              </a:lnSpc>
              <a:buClr>
                <a:schemeClr val="dk1"/>
              </a:buClr>
              <a:buSzPts val="1800"/>
            </a:pPr>
            <a:endParaRPr lang="en-US" sz="1600" dirty="0">
              <a:solidFill>
                <a:schemeClr val="dk1"/>
              </a:solidFill>
              <a:latin typeface="Oswald"/>
              <a:ea typeface="Oswald"/>
              <a:cs typeface="Oswald"/>
              <a:sym typeface="Oswald"/>
            </a:endParaRPr>
          </a:p>
          <a:p>
            <a:pPr lvl="4" algn="just">
              <a:lnSpc>
                <a:spcPct val="115000"/>
              </a:lnSpc>
              <a:buClr>
                <a:schemeClr val="dk1"/>
              </a:buClr>
              <a:buSzPts val="1800"/>
            </a:pPr>
            <a:r>
              <a:rPr lang="en-US" sz="1600" dirty="0">
                <a:solidFill>
                  <a:schemeClr val="dk1"/>
                </a:solidFill>
                <a:latin typeface="Oswald"/>
                <a:ea typeface="Oswald"/>
                <a:cs typeface="Oswald"/>
                <a:sym typeface="Oswald"/>
              </a:rPr>
              <a:t>Content:</a:t>
            </a:r>
          </a:p>
          <a:p>
            <a:pPr marL="536575" lvl="4" algn="just">
              <a:lnSpc>
                <a:spcPct val="115000"/>
              </a:lnSpc>
              <a:buClr>
                <a:schemeClr val="dk1"/>
              </a:buClr>
              <a:buSzPts val="1800"/>
            </a:pPr>
            <a:r>
              <a:rPr lang="en-US" sz="1600" dirty="0">
                <a:solidFill>
                  <a:schemeClr val="dk1"/>
                </a:solidFill>
                <a:latin typeface="Oswald"/>
                <a:ea typeface="Oswald"/>
                <a:cs typeface="Oswald"/>
                <a:sym typeface="Oswald"/>
              </a:rPr>
              <a:t>Day 1:</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Introduction to Computer Vision</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Basic Image Representation</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Image Manipulation</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Histograms and </a:t>
            </a:r>
            <a:r>
              <a:rPr lang="en-US" sz="1600" dirty="0" err="1">
                <a:solidFill>
                  <a:schemeClr val="dk1"/>
                </a:solidFill>
                <a:latin typeface="Oswald"/>
                <a:ea typeface="Oswald"/>
                <a:cs typeface="Oswald"/>
                <a:sym typeface="Oswald"/>
              </a:rPr>
              <a:t>Thresholdings</a:t>
            </a:r>
            <a:endParaRPr lang="en-US" sz="1600" dirty="0">
              <a:solidFill>
                <a:schemeClr val="dk1"/>
              </a:solidFill>
              <a:latin typeface="Oswald"/>
              <a:ea typeface="Oswald"/>
              <a:cs typeface="Oswald"/>
              <a:sym typeface="Oswald"/>
            </a:endParaRP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Image Filtering and Enhancement</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Feature Detection and Extraction</a:t>
            </a:r>
          </a:p>
          <a:p>
            <a:pPr marL="893763"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Image Segmentation</a:t>
            </a:r>
          </a:p>
        </p:txBody>
      </p:sp>
      <p:sp>
        <p:nvSpPr>
          <p:cNvPr id="5" name="ZoneTexte 4">
            <a:extLst>
              <a:ext uri="{FF2B5EF4-FFF2-40B4-BE49-F238E27FC236}">
                <a16:creationId xmlns:a16="http://schemas.microsoft.com/office/drawing/2014/main" id="{69FCE98A-3889-4511-B791-CEBBE584F747}"/>
              </a:ext>
            </a:extLst>
          </p:cNvPr>
          <p:cNvSpPr txBox="1"/>
          <p:nvPr/>
        </p:nvSpPr>
        <p:spPr>
          <a:xfrm>
            <a:off x="4745421" y="1700198"/>
            <a:ext cx="4593020" cy="1558953"/>
          </a:xfrm>
          <a:prstGeom prst="rect">
            <a:avLst/>
          </a:prstGeom>
          <a:noFill/>
        </p:spPr>
        <p:txBody>
          <a:bodyPr wrap="square">
            <a:spAutoFit/>
          </a:bodyPr>
          <a:lstStyle/>
          <a:p>
            <a:pPr marL="536575" lvl="4" algn="just">
              <a:lnSpc>
                <a:spcPct val="115000"/>
              </a:lnSpc>
              <a:buClr>
                <a:schemeClr val="dk1"/>
              </a:buClr>
              <a:buSzPts val="1800"/>
            </a:pPr>
            <a:r>
              <a:rPr lang="en-US" sz="1400" dirty="0">
                <a:solidFill>
                  <a:schemeClr val="dk1"/>
                </a:solidFill>
                <a:latin typeface="Oswald"/>
                <a:ea typeface="Oswald"/>
                <a:cs typeface="Oswald"/>
                <a:sym typeface="Oswald"/>
              </a:rPr>
              <a:t>Day 2:</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Introduction to Machine Learning</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Hands On Exploratory Data Analysis (EDA)</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Machine Learning for Computer Vision</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Hands On Machine Learning for Computer Vision</a:t>
            </a:r>
          </a:p>
          <a:p>
            <a:pPr marL="893763" lvl="4" indent="-285750" algn="just">
              <a:lnSpc>
                <a:spcPct val="115000"/>
              </a:lnSpc>
              <a:buClr>
                <a:schemeClr val="dk1"/>
              </a:buClr>
              <a:buSzPts val="1800"/>
              <a:buFont typeface="Arial" panose="020B0604020202020204" pitchFamily="34" charset="0"/>
              <a:buChar char="•"/>
            </a:pPr>
            <a:r>
              <a:rPr lang="en-US" sz="1400" dirty="0">
                <a:solidFill>
                  <a:schemeClr val="dk1"/>
                </a:solidFill>
                <a:latin typeface="Oswald"/>
                <a:ea typeface="Oswald"/>
                <a:cs typeface="Oswald"/>
                <a:sym typeface="Oswald"/>
              </a:rPr>
              <a:t>Deep Learning for Computer Vision</a:t>
            </a:r>
          </a:p>
        </p:txBody>
      </p:sp>
    </p:spTree>
    <p:extLst>
      <p:ext uri="{BB962C8B-B14F-4D97-AF65-F5344CB8AC3E}">
        <p14:creationId xmlns:p14="http://schemas.microsoft.com/office/powerpoint/2010/main" val="1554690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6" name="Image 25"/>
          <p:cNvPicPr>
            <a:picLocks noChangeAspect="1"/>
          </p:cNvPicPr>
          <p:nvPr/>
        </p:nvPicPr>
        <p:blipFill rotWithShape="1">
          <a:blip r:embed="rId4"/>
          <a:srcRect l="5312" t="3554" r="6692" b="6834"/>
          <a:stretch/>
        </p:blipFill>
        <p:spPr>
          <a:xfrm>
            <a:off x="1381326" y="1335161"/>
            <a:ext cx="3450199" cy="3311860"/>
          </a:xfrm>
          <a:prstGeom prst="rect">
            <a:avLst/>
          </a:prstGeom>
        </p:spPr>
      </p:pic>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5" name="Rectangle 4"/>
          <p:cNvSpPr/>
          <p:nvPr/>
        </p:nvSpPr>
        <p:spPr>
          <a:xfrm>
            <a:off x="2877747" y="2470240"/>
            <a:ext cx="528218" cy="475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83642" y="4703772"/>
            <a:ext cx="918841" cy="253916"/>
          </a:xfrm>
          <a:prstGeom prst="rect">
            <a:avLst/>
          </a:prstGeom>
        </p:spPr>
        <p:txBody>
          <a:bodyPr wrap="none">
            <a:spAutoFit/>
          </a:bodyPr>
          <a:lstStyle/>
          <a:p>
            <a:r>
              <a:rPr lang="en-US" sz="1050" b="1" dirty="0">
                <a:solidFill>
                  <a:schemeClr val="tx1"/>
                </a:solidFill>
                <a:latin typeface="Oswald"/>
                <a:ea typeface="Oswald"/>
                <a:cs typeface="Oswald"/>
                <a:sym typeface="Oswald"/>
              </a:rPr>
              <a:t>“Full image” </a:t>
            </a:r>
            <a:endParaRPr lang="en-US" sz="1050" dirty="0"/>
          </a:p>
        </p:txBody>
      </p:sp>
      <p:sp>
        <p:nvSpPr>
          <p:cNvPr id="33" name="Flèche vers le bas 32"/>
          <p:cNvSpPr/>
          <p:nvPr/>
        </p:nvSpPr>
        <p:spPr>
          <a:xfrm rot="16200000">
            <a:off x="4888778" y="2859095"/>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ccolade fermante 10"/>
          <p:cNvSpPr/>
          <p:nvPr/>
        </p:nvSpPr>
        <p:spPr>
          <a:xfrm>
            <a:off x="7767115" y="1113844"/>
            <a:ext cx="180626" cy="17569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p:cNvSpPr/>
          <p:nvPr/>
        </p:nvSpPr>
        <p:spPr>
          <a:xfrm>
            <a:off x="7947741" y="1833240"/>
            <a:ext cx="1128835" cy="253916"/>
          </a:xfrm>
          <a:prstGeom prst="rect">
            <a:avLst/>
          </a:prstGeom>
        </p:spPr>
        <p:txBody>
          <a:bodyPr wrap="none">
            <a:spAutoFit/>
          </a:bodyPr>
          <a:lstStyle/>
          <a:p>
            <a:r>
              <a:rPr lang="en-US" sz="1050" b="1" dirty="0">
                <a:solidFill>
                  <a:schemeClr val="tx1"/>
                </a:solidFill>
                <a:latin typeface="Oswald"/>
                <a:ea typeface="Oswald"/>
                <a:cs typeface="Oswald"/>
                <a:sym typeface="Oswald"/>
              </a:rPr>
              <a:t>Positive (defect) </a:t>
            </a:r>
            <a:endParaRPr lang="en-US" sz="1050" dirty="0"/>
          </a:p>
        </p:txBody>
      </p:sp>
      <p:sp>
        <p:nvSpPr>
          <p:cNvPr id="36" name="Accolade fermante 35"/>
          <p:cNvSpPr/>
          <p:nvPr/>
        </p:nvSpPr>
        <p:spPr>
          <a:xfrm>
            <a:off x="7767115" y="3063222"/>
            <a:ext cx="180626" cy="17569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p:cNvSpPr/>
          <p:nvPr/>
        </p:nvSpPr>
        <p:spPr>
          <a:xfrm>
            <a:off x="7947741" y="3782618"/>
            <a:ext cx="1332416" cy="253916"/>
          </a:xfrm>
          <a:prstGeom prst="rect">
            <a:avLst/>
          </a:prstGeom>
        </p:spPr>
        <p:txBody>
          <a:bodyPr wrap="none">
            <a:spAutoFit/>
          </a:bodyPr>
          <a:lstStyle/>
          <a:p>
            <a:r>
              <a:rPr lang="en-US" sz="1050" b="1" dirty="0">
                <a:solidFill>
                  <a:schemeClr val="tx1"/>
                </a:solidFill>
                <a:latin typeface="Oswald"/>
                <a:ea typeface="Oswald"/>
                <a:cs typeface="Oswald"/>
                <a:sym typeface="Oswald"/>
              </a:rPr>
              <a:t>Negative (no defect) </a:t>
            </a:r>
            <a:endParaRPr lang="en-US" sz="1050" dirty="0"/>
          </a:p>
        </p:txBody>
      </p:sp>
      <p:pic>
        <p:nvPicPr>
          <p:cNvPr id="2" name="Image 1"/>
          <p:cNvPicPr>
            <a:picLocks noChangeAspect="1"/>
          </p:cNvPicPr>
          <p:nvPr/>
        </p:nvPicPr>
        <p:blipFill rotWithShape="1">
          <a:blip r:embed="rId5"/>
          <a:srcRect l="20777" t="41383" r="57335" b="32049"/>
          <a:stretch/>
        </p:blipFill>
        <p:spPr>
          <a:xfrm>
            <a:off x="5173258" y="1090451"/>
            <a:ext cx="2524952" cy="1835708"/>
          </a:xfrm>
          <a:prstGeom prst="rect">
            <a:avLst/>
          </a:prstGeom>
        </p:spPr>
      </p:pic>
      <p:pic>
        <p:nvPicPr>
          <p:cNvPr id="3" name="Image 2"/>
          <p:cNvPicPr>
            <a:picLocks noChangeAspect="1"/>
          </p:cNvPicPr>
          <p:nvPr/>
        </p:nvPicPr>
        <p:blipFill rotWithShape="1">
          <a:blip r:embed="rId6"/>
          <a:srcRect l="20422" t="33284" r="57395" b="39160"/>
          <a:stretch/>
        </p:blipFill>
        <p:spPr>
          <a:xfrm>
            <a:off x="5173258" y="3022719"/>
            <a:ext cx="2524952" cy="1878564"/>
          </a:xfrm>
          <a:prstGeom prst="rect">
            <a:avLst/>
          </a:prstGeom>
        </p:spPr>
      </p:pic>
      <p:sp>
        <p:nvSpPr>
          <p:cNvPr id="9" name="Rectangle 8"/>
          <p:cNvSpPr/>
          <p:nvPr/>
        </p:nvSpPr>
        <p:spPr>
          <a:xfrm>
            <a:off x="2192952" y="3238867"/>
            <a:ext cx="2232992" cy="304699"/>
          </a:xfrm>
          <a:prstGeom prst="rect">
            <a:avLst/>
          </a:prstGeom>
        </p:spPr>
        <p:txBody>
          <a:bodyPr wrap="square">
            <a:spAutoFit/>
          </a:bodyPr>
          <a:lstStyle/>
          <a:p>
            <a:pPr lvl="0" algn="just">
              <a:lnSpc>
                <a:spcPct val="115000"/>
              </a:lnSpc>
              <a:buClr>
                <a:schemeClr val="dk1"/>
              </a:buClr>
              <a:buSzPts val="1800"/>
            </a:pPr>
            <a:r>
              <a:rPr lang="en-US" sz="1200" dirty="0">
                <a:solidFill>
                  <a:schemeClr val="accent4">
                    <a:lumMod val="75000"/>
                  </a:schemeClr>
                </a:solidFill>
                <a:latin typeface="Oswald"/>
                <a:ea typeface="Oswald"/>
                <a:cs typeface="Oswald"/>
                <a:sym typeface="Oswald"/>
              </a:rPr>
              <a:t>&gt; 98% accuracy for classification </a:t>
            </a:r>
          </a:p>
        </p:txBody>
      </p: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pic>
        <p:nvPicPr>
          <p:cNvPr id="4" name="Image 3"/>
          <p:cNvPicPr>
            <a:picLocks noChangeAspect="1"/>
          </p:cNvPicPr>
          <p:nvPr/>
        </p:nvPicPr>
        <p:blipFill>
          <a:blip r:embed="rId7"/>
          <a:stretch>
            <a:fillRect/>
          </a:stretch>
        </p:blipFill>
        <p:spPr>
          <a:xfrm>
            <a:off x="493714" y="2953818"/>
            <a:ext cx="878190" cy="1035340"/>
          </a:xfrm>
          <a:prstGeom prst="rect">
            <a:avLst/>
          </a:prstGeom>
        </p:spPr>
      </p:pic>
      <p:sp>
        <p:nvSpPr>
          <p:cNvPr id="28" name="Flèche vers le bas 27"/>
          <p:cNvSpPr/>
          <p:nvPr/>
        </p:nvSpPr>
        <p:spPr>
          <a:xfrm rot="16200000">
            <a:off x="1047900" y="2954387"/>
            <a:ext cx="325120" cy="24384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02355" y="716189"/>
            <a:ext cx="8352934" cy="352725"/>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1 - CLASSIFICATION </a:t>
            </a:r>
            <a:r>
              <a:rPr lang="en-US" sz="1600" b="1" dirty="0">
                <a:solidFill>
                  <a:srgbClr val="2D0557"/>
                </a:solidFill>
                <a:latin typeface="Oswald"/>
                <a:ea typeface="Oswald"/>
                <a:cs typeface="Oswald"/>
                <a:sym typeface="Oswald"/>
              </a:rPr>
              <a:t>Model</a:t>
            </a:r>
            <a:endParaRPr lang="en-US" sz="1600" dirty="0">
              <a:solidFill>
                <a:srgbClr val="2D0557"/>
              </a:solidFill>
              <a:latin typeface="Oswald"/>
              <a:ea typeface="Oswald"/>
              <a:cs typeface="Oswald"/>
              <a:sym typeface="Oswald"/>
            </a:endParaRPr>
          </a:p>
        </p:txBody>
      </p:sp>
      <p:grpSp>
        <p:nvGrpSpPr>
          <p:cNvPr id="32" name="Google Shape;419;p12"/>
          <p:cNvGrpSpPr/>
          <p:nvPr/>
        </p:nvGrpSpPr>
        <p:grpSpPr>
          <a:xfrm>
            <a:off x="-247997" y="714931"/>
            <a:ext cx="935112" cy="396000"/>
            <a:chOff x="3834888" y="1678000"/>
            <a:chExt cx="935112" cy="396000"/>
          </a:xfrm>
        </p:grpSpPr>
        <p:sp>
          <p:nvSpPr>
            <p:cNvPr id="35"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38"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pic>
        <p:nvPicPr>
          <p:cNvPr id="24" name="Google Shape;12;p52" descr="Ein Bild, das Monitor, Computer, sitzend, Bildschirm enthält.&#10;&#10;Automatisch generierte Beschreibung">
            <a:extLst>
              <a:ext uri="{FF2B5EF4-FFF2-40B4-BE49-F238E27FC236}">
                <a16:creationId xmlns:a16="http://schemas.microsoft.com/office/drawing/2014/main" id="{4BB77B32-0BF5-4833-A755-26BF8372921A}"/>
              </a:ext>
            </a:extLst>
          </p:cNvPr>
          <p:cNvPicPr preferRelativeResize="0"/>
          <p:nvPr/>
        </p:nvPicPr>
        <p:blipFill rotWithShape="1">
          <a:blip r:embed="rId8">
            <a:alphaModFix/>
          </a:blip>
          <a:srcRect/>
          <a:stretch/>
        </p:blipFill>
        <p:spPr>
          <a:xfrm>
            <a:off x="7927092" y="162977"/>
            <a:ext cx="1089504" cy="202063"/>
          </a:xfrm>
          <a:prstGeom prst="rect">
            <a:avLst/>
          </a:prstGeom>
          <a:noFill/>
          <a:ln>
            <a:noFill/>
          </a:ln>
        </p:spPr>
      </p:pic>
    </p:spTree>
    <p:custDataLst>
      <p:tags r:id="rId1"/>
    </p:custDataLst>
    <p:extLst>
      <p:ext uri="{BB962C8B-B14F-4D97-AF65-F5344CB8AC3E}">
        <p14:creationId xmlns:p14="http://schemas.microsoft.com/office/powerpoint/2010/main" val="3030236704"/>
      </p:ext>
    </p:extLst>
  </p:cSld>
  <p:clrMapOvr>
    <a:masterClrMapping/>
  </p:clrMapOvr>
  <mc:AlternateContent xmlns:mc="http://schemas.openxmlformats.org/markup-compatibility/2006" xmlns:p14="http://schemas.microsoft.com/office/powerpoint/2010/main">
    <mc:Choice Requires="p14">
      <p:transition spd="slow" p14:dur="2000" advTm="4647"/>
    </mc:Choice>
    <mc:Fallback xmlns="">
      <p:transition spd="slow" advTm="46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
        <p:nvSpPr>
          <p:cNvPr id="23" name="Rectangle 22"/>
          <p:cNvSpPr/>
          <p:nvPr/>
        </p:nvSpPr>
        <p:spPr>
          <a:xfrm>
            <a:off x="702355" y="716189"/>
            <a:ext cx="8352934" cy="375487"/>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2- DETECTION BOX </a:t>
            </a:r>
            <a:r>
              <a:rPr lang="en-US" sz="1600" b="1" dirty="0">
                <a:solidFill>
                  <a:srgbClr val="2D0557"/>
                </a:solidFill>
                <a:latin typeface="Oswald"/>
                <a:ea typeface="Oswald"/>
                <a:cs typeface="Oswald"/>
                <a:sym typeface="Oswald"/>
              </a:rPr>
              <a:t>Model using YOLO (You Only Look Once)</a:t>
            </a:r>
            <a:endParaRPr lang="en-US" sz="1600" dirty="0">
              <a:solidFill>
                <a:srgbClr val="2D0557"/>
              </a:solidFill>
              <a:latin typeface="Oswald"/>
              <a:ea typeface="Oswald"/>
              <a:cs typeface="Oswald"/>
              <a:sym typeface="Oswald"/>
            </a:endParaRPr>
          </a:p>
        </p:txBody>
      </p:sp>
      <p:grpSp>
        <p:nvGrpSpPr>
          <p:cNvPr id="168" name="Google Shape;419;p12"/>
          <p:cNvGrpSpPr/>
          <p:nvPr/>
        </p:nvGrpSpPr>
        <p:grpSpPr>
          <a:xfrm>
            <a:off x="-247997" y="714931"/>
            <a:ext cx="935112" cy="396000"/>
            <a:chOff x="3834888" y="1678000"/>
            <a:chExt cx="935112" cy="396000"/>
          </a:xfrm>
        </p:grpSpPr>
        <p:sp>
          <p:nvSpPr>
            <p:cNvPr id="169"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170"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164" name="ZoneTexte 163"/>
          <p:cNvSpPr txBox="1"/>
          <p:nvPr/>
        </p:nvSpPr>
        <p:spPr>
          <a:xfrm>
            <a:off x="68632" y="4835723"/>
            <a:ext cx="312906" cy="230832"/>
          </a:xfrm>
          <a:prstGeom prst="rect">
            <a:avLst/>
          </a:prstGeom>
          <a:noFill/>
        </p:spPr>
        <p:txBody>
          <a:bodyPr wrap="none" rtlCol="0">
            <a:spAutoFit/>
          </a:bodyPr>
          <a:lstStyle/>
          <a:p>
            <a:fld id="{BB609EDE-AFAF-441D-AC24-F30D152FC07A}" type="slidenum">
              <a:rPr lang="en-US" sz="900" smtClean="0"/>
              <a:pPr/>
              <a:t>31</a:t>
            </a:fld>
            <a:endParaRPr lang="en-US" sz="900" dirty="0"/>
          </a:p>
        </p:txBody>
      </p:sp>
      <p:pic>
        <p:nvPicPr>
          <p:cNvPr id="165" name="Image 164"/>
          <p:cNvPicPr>
            <a:picLocks noChangeAspect="1"/>
          </p:cNvPicPr>
          <p:nvPr/>
        </p:nvPicPr>
        <p:blipFill rotWithShape="1">
          <a:blip r:embed="rId3"/>
          <a:srcRect l="6685" t="55357" r="62122" b="6775"/>
          <a:stretch/>
        </p:blipFill>
        <p:spPr>
          <a:xfrm>
            <a:off x="331001" y="1482374"/>
            <a:ext cx="2834066" cy="2801983"/>
          </a:xfrm>
          <a:prstGeom prst="rect">
            <a:avLst/>
          </a:prstGeom>
        </p:spPr>
      </p:pic>
      <p:pic>
        <p:nvPicPr>
          <p:cNvPr id="166" name="Image 165"/>
          <p:cNvPicPr>
            <a:picLocks noChangeAspect="1"/>
          </p:cNvPicPr>
          <p:nvPr/>
        </p:nvPicPr>
        <p:blipFill rotWithShape="1">
          <a:blip r:embed="rId4"/>
          <a:srcRect l="6567" t="54923" r="62477" b="7064"/>
          <a:stretch/>
        </p:blipFill>
        <p:spPr>
          <a:xfrm>
            <a:off x="6323913" y="1478215"/>
            <a:ext cx="2820087" cy="2820087"/>
          </a:xfrm>
          <a:prstGeom prst="rect">
            <a:avLst/>
          </a:prstGeom>
        </p:spPr>
      </p:pic>
      <p:pic>
        <p:nvPicPr>
          <p:cNvPr id="167" name="Image 166"/>
          <p:cNvPicPr>
            <a:picLocks noChangeAspect="1"/>
          </p:cNvPicPr>
          <p:nvPr/>
        </p:nvPicPr>
        <p:blipFill rotWithShape="1">
          <a:blip r:embed="rId5"/>
          <a:srcRect l="6685" t="54779" r="62241" b="7064"/>
          <a:stretch/>
        </p:blipFill>
        <p:spPr>
          <a:xfrm>
            <a:off x="3285250" y="1478215"/>
            <a:ext cx="2798297" cy="2798298"/>
          </a:xfrm>
          <a:prstGeom prst="rect">
            <a:avLst/>
          </a:prstGeom>
        </p:spPr>
      </p:pic>
      <p:sp>
        <p:nvSpPr>
          <p:cNvPr id="2" name="Rectangle 1"/>
          <p:cNvSpPr/>
          <p:nvPr/>
        </p:nvSpPr>
        <p:spPr>
          <a:xfrm>
            <a:off x="2450841" y="4460033"/>
            <a:ext cx="379445" cy="105747"/>
          </a:xfrm>
          <a:prstGeom prst="rect">
            <a:avLst/>
          </a:prstGeom>
          <a:solidFill>
            <a:schemeClr val="bg1"/>
          </a:solidFill>
          <a:ln>
            <a:solidFill>
              <a:srgbClr val="44FA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ZoneTexte 6"/>
          <p:cNvSpPr txBox="1"/>
          <p:nvPr/>
        </p:nvSpPr>
        <p:spPr>
          <a:xfrm>
            <a:off x="2869110" y="4396909"/>
            <a:ext cx="832279" cy="230832"/>
          </a:xfrm>
          <a:prstGeom prst="rect">
            <a:avLst/>
          </a:prstGeom>
          <a:noFill/>
        </p:spPr>
        <p:txBody>
          <a:bodyPr wrap="none" rtlCol="0">
            <a:spAutoFit/>
          </a:bodyPr>
          <a:lstStyle/>
          <a:p>
            <a:r>
              <a:rPr lang="en-US" sz="900" dirty="0"/>
              <a:t>Ground truth</a:t>
            </a:r>
          </a:p>
        </p:txBody>
      </p:sp>
      <p:sp>
        <p:nvSpPr>
          <p:cNvPr id="171" name="Rectangle 170"/>
          <p:cNvSpPr/>
          <p:nvPr/>
        </p:nvSpPr>
        <p:spPr>
          <a:xfrm>
            <a:off x="2455101" y="4689164"/>
            <a:ext cx="379445" cy="10574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2" name="ZoneTexte 171"/>
          <p:cNvSpPr txBox="1"/>
          <p:nvPr/>
        </p:nvSpPr>
        <p:spPr>
          <a:xfrm>
            <a:off x="2873370" y="4626040"/>
            <a:ext cx="697627" cy="230832"/>
          </a:xfrm>
          <a:prstGeom prst="rect">
            <a:avLst/>
          </a:prstGeom>
          <a:noFill/>
        </p:spPr>
        <p:txBody>
          <a:bodyPr wrap="none" rtlCol="0">
            <a:spAutoFit/>
          </a:bodyPr>
          <a:lstStyle/>
          <a:p>
            <a:r>
              <a:rPr lang="en-US" sz="900" dirty="0"/>
              <a:t>Prediction</a:t>
            </a:r>
          </a:p>
        </p:txBody>
      </p:sp>
      <p:sp>
        <p:nvSpPr>
          <p:cNvPr id="9" name="Rectangle 8"/>
          <p:cNvSpPr/>
          <p:nvPr/>
        </p:nvSpPr>
        <p:spPr>
          <a:xfrm>
            <a:off x="4878822" y="4457694"/>
            <a:ext cx="2279791" cy="340093"/>
          </a:xfrm>
          <a:prstGeom prst="rect">
            <a:avLst/>
          </a:prstGeom>
        </p:spPr>
        <p:txBody>
          <a:bodyPr wrap="none">
            <a:spAutoFit/>
          </a:bodyPr>
          <a:lstStyle/>
          <a:p>
            <a:pPr algn="just">
              <a:lnSpc>
                <a:spcPct val="115000"/>
              </a:lnSpc>
              <a:buClr>
                <a:srgbClr val="2D0557"/>
              </a:buClr>
              <a:buSzPts val="1800"/>
            </a:pPr>
            <a:r>
              <a:rPr lang="en-US" b="1" dirty="0">
                <a:solidFill>
                  <a:srgbClr val="2D0557"/>
                </a:solidFill>
                <a:latin typeface="Oswald"/>
                <a:ea typeface="Oswald"/>
                <a:cs typeface="Oswald"/>
                <a:sym typeface="Oswald"/>
              </a:rPr>
              <a:t>Results from HACKATHON AI</a:t>
            </a:r>
            <a:endParaRPr lang="en-US" dirty="0">
              <a:solidFill>
                <a:srgbClr val="2D0557"/>
              </a:solidFill>
              <a:latin typeface="Oswald"/>
              <a:ea typeface="Oswald"/>
              <a:cs typeface="Oswald"/>
              <a:sym typeface="Oswald"/>
            </a:endParaRPr>
          </a:p>
        </p:txBody>
      </p:sp>
      <p:pic>
        <p:nvPicPr>
          <p:cNvPr id="20" name="Google Shape;12;p52" descr="Ein Bild, das Monitor, Computer, sitzend, Bildschirm enthält.&#10;&#10;Automatisch generierte Beschreibung">
            <a:extLst>
              <a:ext uri="{FF2B5EF4-FFF2-40B4-BE49-F238E27FC236}">
                <a16:creationId xmlns:a16="http://schemas.microsoft.com/office/drawing/2014/main" id="{F4C67EC2-0CC6-4521-9842-709F453C4BA9}"/>
              </a:ext>
            </a:extLst>
          </p:cNvPr>
          <p:cNvPicPr preferRelativeResize="0"/>
          <p:nvPr/>
        </p:nvPicPr>
        <p:blipFill rotWithShape="1">
          <a:blip r:embed="rId6">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2476264603"/>
      </p:ext>
    </p:extLst>
  </p:cSld>
  <p:clrMapOvr>
    <a:masterClrMapping/>
  </p:clrMapOvr>
  <mc:AlternateContent xmlns:mc="http://schemas.openxmlformats.org/markup-compatibility/2006" xmlns:p14="http://schemas.microsoft.com/office/powerpoint/2010/main">
    <mc:Choice Requires="p14">
      <p:transition spd="slow" p14:dur="2000" advTm="2389"/>
    </mc:Choice>
    <mc:Fallback xmlns="">
      <p:transition spd="slow" advTm="238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12"/>
          <p:cNvSpPr txBox="1">
            <a:spLocks noGrp="1"/>
          </p:cNvSpPr>
          <p:nvPr>
            <p:ph type="title"/>
          </p:nvPr>
        </p:nvSpPr>
        <p:spPr>
          <a:xfrm>
            <a:off x="58504" y="54909"/>
            <a:ext cx="8142445" cy="626100"/>
          </a:xfrm>
          <a:prstGeom prst="rect">
            <a:avLst/>
          </a:prstGeom>
          <a:noFill/>
          <a:ln>
            <a:noFill/>
          </a:ln>
        </p:spPr>
        <p:txBody>
          <a:bodyPr spcFirstLastPara="1" wrap="square" lIns="91425" tIns="91425" rIns="91425" bIns="91425" anchor="b" anchorCtr="0">
            <a:noAutofit/>
          </a:bodyPr>
          <a:lstStyle/>
          <a:p>
            <a:pPr lvl="0" algn="l"/>
            <a:r>
              <a:rPr lang="fr-FR" dirty="0"/>
              <a:t>DEFECT DETECTION on RADIOSCOPIES </a:t>
            </a:r>
            <a:r>
              <a:rPr lang="fr-FR" dirty="0" err="1"/>
              <a:t>using</a:t>
            </a:r>
            <a:r>
              <a:rPr lang="fr-FR" dirty="0"/>
              <a:t> AI</a:t>
            </a:r>
            <a:endParaRPr dirty="0"/>
          </a:p>
        </p:txBody>
      </p:sp>
      <p:cxnSp>
        <p:nvCxnSpPr>
          <p:cNvPr id="19" name="Google Shape;421;p12"/>
          <p:cNvCxnSpPr/>
          <p:nvPr/>
        </p:nvCxnSpPr>
        <p:spPr>
          <a:xfrm>
            <a:off x="155944" y="666832"/>
            <a:ext cx="7010400" cy="0"/>
          </a:xfrm>
          <a:prstGeom prst="straightConnector1">
            <a:avLst/>
          </a:prstGeom>
          <a:noFill/>
          <a:ln w="19050" cap="flat" cmpd="sng">
            <a:solidFill>
              <a:schemeClr val="accent1"/>
            </a:solidFill>
            <a:prstDash val="solid"/>
            <a:round/>
            <a:headEnd type="none" w="sm" len="sm"/>
            <a:tailEnd type="none" w="sm" len="sm"/>
          </a:ln>
        </p:spPr>
      </p:cxnSp>
      <p:cxnSp>
        <p:nvCxnSpPr>
          <p:cNvPr id="16" name="Google Shape;410;p12"/>
          <p:cNvCxnSpPr/>
          <p:nvPr/>
        </p:nvCxnSpPr>
        <p:spPr>
          <a:xfrm flipH="1">
            <a:off x="451184" y="681009"/>
            <a:ext cx="42530" cy="4545618"/>
          </a:xfrm>
          <a:prstGeom prst="straightConnector1">
            <a:avLst/>
          </a:prstGeom>
          <a:noFill/>
          <a:ln w="19050" cap="flat" cmpd="sng">
            <a:solidFill>
              <a:schemeClr val="accent1"/>
            </a:solidFill>
            <a:prstDash val="solid"/>
            <a:round/>
            <a:headEnd type="none" w="sm" len="sm"/>
            <a:tailEnd type="none" w="sm" len="sm"/>
          </a:ln>
        </p:spPr>
      </p:cxnSp>
      <p:sp>
        <p:nvSpPr>
          <p:cNvPr id="25" name="Rectangle 24"/>
          <p:cNvSpPr/>
          <p:nvPr/>
        </p:nvSpPr>
        <p:spPr>
          <a:xfrm>
            <a:off x="417794" y="5015646"/>
            <a:ext cx="8285552" cy="169277"/>
          </a:xfrm>
          <a:prstGeom prst="rect">
            <a:avLst/>
          </a:prstGeom>
        </p:spPr>
        <p:txBody>
          <a:bodyPr wrap="square">
            <a:spAutoFit/>
          </a:bodyPr>
          <a:lstStyle/>
          <a:p>
            <a:pPr algn="ctr"/>
            <a:r>
              <a:rPr lang="en-US" sz="500" dirty="0"/>
              <a:t>"This document is the property of AIRBUS, no part of it shall be reproduced or transmitted without express prior written authorization of AIRBUS and its contents shall not be disclosed". © AIRBUS 2024</a:t>
            </a:r>
          </a:p>
        </p:txBody>
      </p:sp>
      <p:sp>
        <p:nvSpPr>
          <p:cNvPr id="23" name="Rectangle 22"/>
          <p:cNvSpPr/>
          <p:nvPr/>
        </p:nvSpPr>
        <p:spPr>
          <a:xfrm>
            <a:off x="702355" y="716189"/>
            <a:ext cx="8352934" cy="375487"/>
          </a:xfrm>
          <a:prstGeom prst="rect">
            <a:avLst/>
          </a:prstGeom>
        </p:spPr>
        <p:txBody>
          <a:bodyPr wrap="square">
            <a:spAutoFit/>
          </a:bodyPr>
          <a:lstStyle/>
          <a:p>
            <a:pPr algn="just">
              <a:lnSpc>
                <a:spcPct val="115000"/>
              </a:lnSpc>
              <a:buClr>
                <a:srgbClr val="2D0557"/>
              </a:buClr>
              <a:buSzPts val="1800"/>
            </a:pPr>
            <a:r>
              <a:rPr lang="en-US" sz="1600" b="1" dirty="0">
                <a:solidFill>
                  <a:srgbClr val="FF0000"/>
                </a:solidFill>
                <a:latin typeface="Oswald"/>
                <a:ea typeface="Oswald"/>
                <a:cs typeface="Oswald"/>
                <a:sym typeface="Oswald"/>
              </a:rPr>
              <a:t>3 - INSTANCE SEGMENTATION </a:t>
            </a:r>
            <a:r>
              <a:rPr lang="en-US" sz="1600" b="1" dirty="0">
                <a:solidFill>
                  <a:srgbClr val="2D0557"/>
                </a:solidFill>
                <a:latin typeface="Oswald"/>
                <a:ea typeface="Oswald"/>
                <a:cs typeface="Oswald"/>
                <a:sym typeface="Oswald"/>
              </a:rPr>
              <a:t>Model using Mask RCNN</a:t>
            </a:r>
            <a:endParaRPr lang="en-US" sz="1600" dirty="0">
              <a:solidFill>
                <a:srgbClr val="2D0557"/>
              </a:solidFill>
              <a:latin typeface="Oswald"/>
              <a:ea typeface="Oswald"/>
              <a:cs typeface="Oswald"/>
              <a:sym typeface="Oswald"/>
            </a:endParaRPr>
          </a:p>
        </p:txBody>
      </p:sp>
      <p:grpSp>
        <p:nvGrpSpPr>
          <p:cNvPr id="168" name="Google Shape;419;p12"/>
          <p:cNvGrpSpPr/>
          <p:nvPr/>
        </p:nvGrpSpPr>
        <p:grpSpPr>
          <a:xfrm>
            <a:off x="-247997" y="714931"/>
            <a:ext cx="935112" cy="396000"/>
            <a:chOff x="3834888" y="1678000"/>
            <a:chExt cx="935112" cy="396000"/>
          </a:xfrm>
        </p:grpSpPr>
        <p:sp>
          <p:nvSpPr>
            <p:cNvPr id="169" name="Google Shape;420;p12"/>
            <p:cNvSpPr/>
            <p:nvPr/>
          </p:nvSpPr>
          <p:spPr>
            <a:xfrm>
              <a:off x="4374000" y="1678000"/>
              <a:ext cx="396000" cy="396000"/>
            </a:xfrm>
            <a:prstGeom prst="ellipse">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r">
                <a:buSzPts val="400"/>
              </a:pPr>
              <a:endParaRPr sz="400"/>
            </a:p>
          </p:txBody>
        </p:sp>
        <p:cxnSp>
          <p:nvCxnSpPr>
            <p:cNvPr id="170" name="Google Shape;421;p12"/>
            <p:cNvCxnSpPr/>
            <p:nvPr/>
          </p:nvCxnSpPr>
          <p:spPr>
            <a:xfrm>
              <a:off x="3834888" y="1876000"/>
              <a:ext cx="539100" cy="0"/>
            </a:xfrm>
            <a:prstGeom prst="straightConnector1">
              <a:avLst/>
            </a:prstGeom>
            <a:noFill/>
            <a:ln w="19050" cap="flat" cmpd="sng">
              <a:solidFill>
                <a:schemeClr val="accent1"/>
              </a:solidFill>
              <a:prstDash val="solid"/>
              <a:round/>
              <a:headEnd type="none" w="sm" len="sm"/>
              <a:tailEnd type="none" w="sm" len="sm"/>
            </a:ln>
          </p:spPr>
        </p:cxnSp>
      </p:grpSp>
      <p:sp>
        <p:nvSpPr>
          <p:cNvPr id="165" name="ZoneTexte 164"/>
          <p:cNvSpPr txBox="1"/>
          <p:nvPr/>
        </p:nvSpPr>
        <p:spPr>
          <a:xfrm>
            <a:off x="68632" y="4835723"/>
            <a:ext cx="312906" cy="230832"/>
          </a:xfrm>
          <a:prstGeom prst="rect">
            <a:avLst/>
          </a:prstGeom>
          <a:noFill/>
        </p:spPr>
        <p:txBody>
          <a:bodyPr wrap="none" rtlCol="0">
            <a:spAutoFit/>
          </a:bodyPr>
          <a:lstStyle/>
          <a:p>
            <a:fld id="{A3D865EB-1A2E-41C7-9ABF-6F65B259F02C}" type="slidenum">
              <a:rPr lang="en-US" sz="900" smtClean="0"/>
              <a:pPr/>
              <a:t>32</a:t>
            </a:fld>
            <a:endParaRPr lang="en-US" sz="900" dirty="0"/>
          </a:p>
        </p:txBody>
      </p:sp>
      <p:pic>
        <p:nvPicPr>
          <p:cNvPr id="4" name="Image 3"/>
          <p:cNvPicPr>
            <a:picLocks noChangeAspect="1"/>
          </p:cNvPicPr>
          <p:nvPr/>
        </p:nvPicPr>
        <p:blipFill>
          <a:blip r:embed="rId3"/>
          <a:stretch>
            <a:fillRect/>
          </a:stretch>
        </p:blipFill>
        <p:spPr>
          <a:xfrm>
            <a:off x="3525613" y="3058216"/>
            <a:ext cx="1770104" cy="1770104"/>
          </a:xfrm>
          <a:prstGeom prst="rect">
            <a:avLst/>
          </a:prstGeom>
        </p:spPr>
      </p:pic>
      <p:pic>
        <p:nvPicPr>
          <p:cNvPr id="5" name="Image 4"/>
          <p:cNvPicPr>
            <a:picLocks noChangeAspect="1"/>
          </p:cNvPicPr>
          <p:nvPr/>
        </p:nvPicPr>
        <p:blipFill>
          <a:blip r:embed="rId4"/>
          <a:stretch>
            <a:fillRect/>
          </a:stretch>
        </p:blipFill>
        <p:spPr>
          <a:xfrm>
            <a:off x="5448257" y="3058216"/>
            <a:ext cx="1770104" cy="1770104"/>
          </a:xfrm>
          <a:prstGeom prst="rect">
            <a:avLst/>
          </a:prstGeom>
        </p:spPr>
      </p:pic>
      <p:pic>
        <p:nvPicPr>
          <p:cNvPr id="6" name="Image 5"/>
          <p:cNvPicPr>
            <a:picLocks noChangeAspect="1"/>
          </p:cNvPicPr>
          <p:nvPr/>
        </p:nvPicPr>
        <p:blipFill>
          <a:blip r:embed="rId5"/>
          <a:stretch>
            <a:fillRect/>
          </a:stretch>
        </p:blipFill>
        <p:spPr>
          <a:xfrm>
            <a:off x="7218361" y="3050814"/>
            <a:ext cx="1784909" cy="1784909"/>
          </a:xfrm>
          <a:prstGeom prst="rect">
            <a:avLst/>
          </a:prstGeom>
        </p:spPr>
      </p:pic>
      <p:pic>
        <p:nvPicPr>
          <p:cNvPr id="8" name="Image 7"/>
          <p:cNvPicPr>
            <a:picLocks noChangeAspect="1"/>
          </p:cNvPicPr>
          <p:nvPr/>
        </p:nvPicPr>
        <p:blipFill>
          <a:blip r:embed="rId6"/>
          <a:stretch>
            <a:fillRect/>
          </a:stretch>
        </p:blipFill>
        <p:spPr>
          <a:xfrm>
            <a:off x="1580240" y="3035487"/>
            <a:ext cx="1792833" cy="1792833"/>
          </a:xfrm>
          <a:prstGeom prst="rect">
            <a:avLst/>
          </a:prstGeom>
        </p:spPr>
      </p:pic>
      <p:sp>
        <p:nvSpPr>
          <p:cNvPr id="17" name="ZoneTexte 16"/>
          <p:cNvSpPr txBox="1"/>
          <p:nvPr/>
        </p:nvSpPr>
        <p:spPr>
          <a:xfrm>
            <a:off x="833678" y="3712436"/>
            <a:ext cx="755335" cy="230832"/>
          </a:xfrm>
          <a:prstGeom prst="rect">
            <a:avLst/>
          </a:prstGeom>
          <a:noFill/>
        </p:spPr>
        <p:txBody>
          <a:bodyPr wrap="none" rtlCol="0">
            <a:spAutoFit/>
          </a:bodyPr>
          <a:lstStyle/>
          <a:p>
            <a:r>
              <a:rPr lang="en-US" sz="900" dirty="0"/>
              <a:t>Predictions</a:t>
            </a:r>
          </a:p>
        </p:txBody>
      </p:sp>
      <p:pic>
        <p:nvPicPr>
          <p:cNvPr id="2" name="Imag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8832" y="1381875"/>
            <a:ext cx="1633870" cy="1633870"/>
          </a:xfrm>
          <a:prstGeom prst="rect">
            <a:avLst/>
          </a:prstGeom>
        </p:spPr>
      </p:pic>
      <p:pic>
        <p:nvPicPr>
          <p:cNvPr id="3" name="Imag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0850" y="1385999"/>
            <a:ext cx="1629746" cy="1629746"/>
          </a:xfrm>
          <a:prstGeom prst="rect">
            <a:avLst/>
          </a:prstGeom>
        </p:spPr>
      </p:pic>
      <p:pic>
        <p:nvPicPr>
          <p:cNvPr id="7" name="Imag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0938" y="1381875"/>
            <a:ext cx="1615996" cy="1615996"/>
          </a:xfrm>
          <a:prstGeom prst="rect">
            <a:avLst/>
          </a:prstGeom>
        </p:spPr>
      </p:pic>
      <p:pic>
        <p:nvPicPr>
          <p:cNvPr id="10" name="Imag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5104" y="1381875"/>
            <a:ext cx="1627235" cy="1627235"/>
          </a:xfrm>
          <a:prstGeom prst="rect">
            <a:avLst/>
          </a:prstGeom>
        </p:spPr>
      </p:pic>
      <p:sp>
        <p:nvSpPr>
          <p:cNvPr id="22" name="ZoneTexte 21"/>
          <p:cNvSpPr txBox="1"/>
          <p:nvPr/>
        </p:nvSpPr>
        <p:spPr>
          <a:xfrm>
            <a:off x="876661" y="1944448"/>
            <a:ext cx="498855" cy="230832"/>
          </a:xfrm>
          <a:prstGeom prst="rect">
            <a:avLst/>
          </a:prstGeom>
          <a:noFill/>
        </p:spPr>
        <p:txBody>
          <a:bodyPr wrap="none" rtlCol="0">
            <a:spAutoFit/>
          </a:bodyPr>
          <a:lstStyle/>
          <a:p>
            <a:r>
              <a:rPr lang="en-US" sz="900" dirty="0"/>
              <a:t>Inputs</a:t>
            </a:r>
          </a:p>
        </p:txBody>
      </p:sp>
      <p:pic>
        <p:nvPicPr>
          <p:cNvPr id="21" name="Google Shape;12;p52" descr="Ein Bild, das Monitor, Computer, sitzend, Bildschirm enthält.&#10;&#10;Automatisch generierte Beschreibung">
            <a:extLst>
              <a:ext uri="{FF2B5EF4-FFF2-40B4-BE49-F238E27FC236}">
                <a16:creationId xmlns:a16="http://schemas.microsoft.com/office/drawing/2014/main" id="{38237731-4CB7-4FAB-8D42-01B2B6CD3773}"/>
              </a:ext>
            </a:extLst>
          </p:cNvPr>
          <p:cNvPicPr preferRelativeResize="0"/>
          <p:nvPr/>
        </p:nvPicPr>
        <p:blipFill rotWithShape="1">
          <a:blip r:embed="rId11">
            <a:alphaModFix/>
          </a:blip>
          <a:srcRect/>
          <a:stretch/>
        </p:blipFill>
        <p:spPr>
          <a:xfrm>
            <a:off x="7927092" y="162977"/>
            <a:ext cx="1089504" cy="202063"/>
          </a:xfrm>
          <a:prstGeom prst="rect">
            <a:avLst/>
          </a:prstGeom>
          <a:noFill/>
          <a:ln>
            <a:noFill/>
          </a:ln>
        </p:spPr>
      </p:pic>
    </p:spTree>
    <p:extLst>
      <p:ext uri="{BB962C8B-B14F-4D97-AF65-F5344CB8AC3E}">
        <p14:creationId xmlns:p14="http://schemas.microsoft.com/office/powerpoint/2010/main" val="3315770496"/>
      </p:ext>
    </p:extLst>
  </p:cSld>
  <p:clrMapOvr>
    <a:masterClrMapping/>
  </p:clrMapOvr>
  <mc:AlternateContent xmlns:mc="http://schemas.openxmlformats.org/markup-compatibility/2006" xmlns:p14="http://schemas.microsoft.com/office/powerpoint/2010/main">
    <mc:Choice Requires="p14">
      <p:transition spd="slow" p14:dur="2000" advTm="2656"/>
    </mc:Choice>
    <mc:Fallback xmlns="">
      <p:transition spd="slow" advTm="265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Why using Computer Vision Systems ?</a:t>
            </a:r>
          </a:p>
        </p:txBody>
      </p:sp>
      <p:pic>
        <p:nvPicPr>
          <p:cNvPr id="2" name="Image 1">
            <a:extLst>
              <a:ext uri="{FF2B5EF4-FFF2-40B4-BE49-F238E27FC236}">
                <a16:creationId xmlns:a16="http://schemas.microsoft.com/office/drawing/2014/main" id="{8329CE21-75D9-49D0-848F-1E6F33968B3E}"/>
              </a:ext>
            </a:extLst>
          </p:cNvPr>
          <p:cNvPicPr>
            <a:picLocks noChangeAspect="1"/>
          </p:cNvPicPr>
          <p:nvPr/>
        </p:nvPicPr>
        <p:blipFill>
          <a:blip r:embed="rId2"/>
          <a:stretch>
            <a:fillRect/>
          </a:stretch>
        </p:blipFill>
        <p:spPr>
          <a:xfrm>
            <a:off x="1005003" y="655135"/>
            <a:ext cx="1409700" cy="1409700"/>
          </a:xfrm>
          <a:prstGeom prst="rect">
            <a:avLst/>
          </a:prstGeom>
        </p:spPr>
      </p:pic>
      <p:sp>
        <p:nvSpPr>
          <p:cNvPr id="8" name="ZoneTexte 7">
            <a:extLst>
              <a:ext uri="{FF2B5EF4-FFF2-40B4-BE49-F238E27FC236}">
                <a16:creationId xmlns:a16="http://schemas.microsoft.com/office/drawing/2014/main" id="{44365797-B2B8-4317-842F-4D42C48C96F6}"/>
              </a:ext>
            </a:extLst>
          </p:cNvPr>
          <p:cNvSpPr txBox="1"/>
          <p:nvPr/>
        </p:nvSpPr>
        <p:spPr>
          <a:xfrm>
            <a:off x="485077" y="2143262"/>
            <a:ext cx="2449551" cy="307777"/>
          </a:xfrm>
          <a:prstGeom prst="rect">
            <a:avLst/>
          </a:prstGeom>
          <a:noFill/>
        </p:spPr>
        <p:txBody>
          <a:bodyPr wrap="square">
            <a:spAutoFit/>
          </a:bodyPr>
          <a:lstStyle/>
          <a:p>
            <a:r>
              <a:rPr lang="fr-FR" b="1" i="0" dirty="0">
                <a:solidFill>
                  <a:srgbClr val="000000"/>
                </a:solidFill>
                <a:effectLst/>
                <a:latin typeface="Helvetica Neue"/>
              </a:rPr>
              <a:t>Automation and </a:t>
            </a:r>
            <a:r>
              <a:rPr lang="fr-FR" b="1" i="0" dirty="0" err="1">
                <a:solidFill>
                  <a:srgbClr val="000000"/>
                </a:solidFill>
                <a:effectLst/>
                <a:latin typeface="Helvetica Neue"/>
              </a:rPr>
              <a:t>Efficiency</a:t>
            </a:r>
            <a:endParaRPr lang="fr-FR" dirty="0"/>
          </a:p>
        </p:txBody>
      </p:sp>
      <p:pic>
        <p:nvPicPr>
          <p:cNvPr id="4" name="Image 3">
            <a:extLst>
              <a:ext uri="{FF2B5EF4-FFF2-40B4-BE49-F238E27FC236}">
                <a16:creationId xmlns:a16="http://schemas.microsoft.com/office/drawing/2014/main" id="{42976E46-A009-4009-816A-18AAA436F17B}"/>
              </a:ext>
            </a:extLst>
          </p:cNvPr>
          <p:cNvPicPr>
            <a:picLocks noChangeAspect="1"/>
          </p:cNvPicPr>
          <p:nvPr/>
        </p:nvPicPr>
        <p:blipFill>
          <a:blip r:embed="rId3"/>
          <a:stretch>
            <a:fillRect/>
          </a:stretch>
        </p:blipFill>
        <p:spPr>
          <a:xfrm>
            <a:off x="3513679" y="655135"/>
            <a:ext cx="1819275" cy="1409700"/>
          </a:xfrm>
          <a:prstGeom prst="rect">
            <a:avLst/>
          </a:prstGeom>
        </p:spPr>
      </p:pic>
      <p:sp>
        <p:nvSpPr>
          <p:cNvPr id="10" name="ZoneTexte 9">
            <a:extLst>
              <a:ext uri="{FF2B5EF4-FFF2-40B4-BE49-F238E27FC236}">
                <a16:creationId xmlns:a16="http://schemas.microsoft.com/office/drawing/2014/main" id="{AB8D88D2-75C6-4847-B57E-5CBBCB525F69}"/>
              </a:ext>
            </a:extLst>
          </p:cNvPr>
          <p:cNvSpPr txBox="1"/>
          <p:nvPr/>
        </p:nvSpPr>
        <p:spPr>
          <a:xfrm>
            <a:off x="3599985" y="2143262"/>
            <a:ext cx="1944029" cy="307777"/>
          </a:xfrm>
          <a:prstGeom prst="rect">
            <a:avLst/>
          </a:prstGeom>
          <a:noFill/>
        </p:spPr>
        <p:txBody>
          <a:bodyPr wrap="square">
            <a:spAutoFit/>
          </a:bodyPr>
          <a:lstStyle/>
          <a:p>
            <a:r>
              <a:rPr lang="fr-FR" b="1" i="0" dirty="0" err="1">
                <a:solidFill>
                  <a:srgbClr val="000000"/>
                </a:solidFill>
                <a:effectLst/>
                <a:latin typeface="Helvetica Neue"/>
              </a:rPr>
              <a:t>Enhanced</a:t>
            </a:r>
            <a:r>
              <a:rPr lang="fr-FR" b="1" i="0" dirty="0">
                <a:solidFill>
                  <a:srgbClr val="000000"/>
                </a:solidFill>
                <a:effectLst/>
                <a:latin typeface="Helvetica Neue"/>
              </a:rPr>
              <a:t> </a:t>
            </a:r>
            <a:r>
              <a:rPr lang="fr-FR" b="1" i="0" dirty="0" err="1">
                <a:solidFill>
                  <a:srgbClr val="000000"/>
                </a:solidFill>
                <a:effectLst/>
                <a:latin typeface="Helvetica Neue"/>
              </a:rPr>
              <a:t>Accuracy</a:t>
            </a:r>
            <a:endParaRPr lang="fr-FR" dirty="0"/>
          </a:p>
        </p:txBody>
      </p:sp>
      <p:pic>
        <p:nvPicPr>
          <p:cNvPr id="11" name="Image 10">
            <a:extLst>
              <a:ext uri="{FF2B5EF4-FFF2-40B4-BE49-F238E27FC236}">
                <a16:creationId xmlns:a16="http://schemas.microsoft.com/office/drawing/2014/main" id="{EC986E32-433B-45BF-94EF-9E97712FDE88}"/>
              </a:ext>
            </a:extLst>
          </p:cNvPr>
          <p:cNvPicPr>
            <a:picLocks noChangeAspect="1"/>
          </p:cNvPicPr>
          <p:nvPr/>
        </p:nvPicPr>
        <p:blipFill>
          <a:blip r:embed="rId4"/>
          <a:stretch>
            <a:fillRect/>
          </a:stretch>
        </p:blipFill>
        <p:spPr>
          <a:xfrm>
            <a:off x="6496865" y="730475"/>
            <a:ext cx="1229072" cy="1229072"/>
          </a:xfrm>
          <a:prstGeom prst="rect">
            <a:avLst/>
          </a:prstGeom>
        </p:spPr>
      </p:pic>
      <p:sp>
        <p:nvSpPr>
          <p:cNvPr id="13" name="ZoneTexte 12">
            <a:extLst>
              <a:ext uri="{FF2B5EF4-FFF2-40B4-BE49-F238E27FC236}">
                <a16:creationId xmlns:a16="http://schemas.microsoft.com/office/drawing/2014/main" id="{71CCCBB1-1F64-4310-884D-DA130F14B462}"/>
              </a:ext>
            </a:extLst>
          </p:cNvPr>
          <p:cNvSpPr txBox="1"/>
          <p:nvPr/>
        </p:nvSpPr>
        <p:spPr>
          <a:xfrm>
            <a:off x="5846957" y="2073060"/>
            <a:ext cx="2642839" cy="523220"/>
          </a:xfrm>
          <a:prstGeom prst="rect">
            <a:avLst/>
          </a:prstGeom>
          <a:noFill/>
        </p:spPr>
        <p:txBody>
          <a:bodyPr wrap="square">
            <a:spAutoFit/>
          </a:bodyPr>
          <a:lstStyle/>
          <a:p>
            <a:pPr algn="ctr"/>
            <a:r>
              <a:rPr lang="en-US" b="1" i="0" dirty="0">
                <a:solidFill>
                  <a:srgbClr val="000000"/>
                </a:solidFill>
                <a:effectLst/>
                <a:latin typeface="Helvetica Neue"/>
              </a:rPr>
              <a:t>Versatility and Wide Application Range</a:t>
            </a:r>
            <a:endParaRPr lang="fr-FR" dirty="0"/>
          </a:p>
        </p:txBody>
      </p:sp>
      <p:pic>
        <p:nvPicPr>
          <p:cNvPr id="14" name="Image 13">
            <a:extLst>
              <a:ext uri="{FF2B5EF4-FFF2-40B4-BE49-F238E27FC236}">
                <a16:creationId xmlns:a16="http://schemas.microsoft.com/office/drawing/2014/main" id="{CE03D5F2-51C9-402B-B5D9-6CFC2706192C}"/>
              </a:ext>
            </a:extLst>
          </p:cNvPr>
          <p:cNvPicPr>
            <a:picLocks noChangeAspect="1"/>
          </p:cNvPicPr>
          <p:nvPr/>
        </p:nvPicPr>
        <p:blipFill rotWithShape="1">
          <a:blip r:embed="rId5"/>
          <a:srcRect l="25544" t="18322" r="23370"/>
          <a:stretch/>
        </p:blipFill>
        <p:spPr>
          <a:xfrm>
            <a:off x="923227" y="2789198"/>
            <a:ext cx="1766975" cy="1582080"/>
          </a:xfrm>
          <a:prstGeom prst="rect">
            <a:avLst/>
          </a:prstGeom>
        </p:spPr>
      </p:pic>
      <p:sp>
        <p:nvSpPr>
          <p:cNvPr id="16" name="ZoneTexte 15">
            <a:extLst>
              <a:ext uri="{FF2B5EF4-FFF2-40B4-BE49-F238E27FC236}">
                <a16:creationId xmlns:a16="http://schemas.microsoft.com/office/drawing/2014/main" id="{8545FB76-7472-466A-B2AB-EB728A4AD153}"/>
              </a:ext>
            </a:extLst>
          </p:cNvPr>
          <p:cNvSpPr txBox="1"/>
          <p:nvPr/>
        </p:nvSpPr>
        <p:spPr>
          <a:xfrm>
            <a:off x="635620" y="4217389"/>
            <a:ext cx="2561063" cy="307777"/>
          </a:xfrm>
          <a:prstGeom prst="rect">
            <a:avLst/>
          </a:prstGeom>
          <a:noFill/>
        </p:spPr>
        <p:txBody>
          <a:bodyPr wrap="square">
            <a:spAutoFit/>
          </a:bodyPr>
          <a:lstStyle/>
          <a:p>
            <a:r>
              <a:rPr lang="fr-FR" b="1" i="0" dirty="0" err="1">
                <a:solidFill>
                  <a:srgbClr val="000000"/>
                </a:solidFill>
                <a:effectLst/>
                <a:latin typeface="Helvetica Neue"/>
              </a:rPr>
              <a:t>Enhanced</a:t>
            </a:r>
            <a:r>
              <a:rPr lang="fr-FR" b="1" i="0" dirty="0">
                <a:solidFill>
                  <a:srgbClr val="000000"/>
                </a:solidFill>
                <a:effectLst/>
                <a:latin typeface="Helvetica Neue"/>
              </a:rPr>
              <a:t> User </a:t>
            </a:r>
            <a:r>
              <a:rPr lang="fr-FR" b="1" i="0" dirty="0" err="1">
                <a:solidFill>
                  <a:srgbClr val="000000"/>
                </a:solidFill>
                <a:effectLst/>
                <a:latin typeface="Helvetica Neue"/>
              </a:rPr>
              <a:t>Experience</a:t>
            </a:r>
            <a:endParaRPr lang="fr-FR" dirty="0"/>
          </a:p>
        </p:txBody>
      </p:sp>
      <p:pic>
        <p:nvPicPr>
          <p:cNvPr id="17" name="Image 16">
            <a:extLst>
              <a:ext uri="{FF2B5EF4-FFF2-40B4-BE49-F238E27FC236}">
                <a16:creationId xmlns:a16="http://schemas.microsoft.com/office/drawing/2014/main" id="{9E967683-1FC4-4D61-ABC8-66C9BB054C0D}"/>
              </a:ext>
            </a:extLst>
          </p:cNvPr>
          <p:cNvPicPr>
            <a:picLocks noChangeAspect="1"/>
          </p:cNvPicPr>
          <p:nvPr/>
        </p:nvPicPr>
        <p:blipFill rotWithShape="1">
          <a:blip r:embed="rId6"/>
          <a:srcRect l="9290" t="10998" r="8261" b="18968"/>
          <a:stretch/>
        </p:blipFill>
        <p:spPr>
          <a:xfrm>
            <a:off x="3705810" y="2899317"/>
            <a:ext cx="1627144" cy="1376014"/>
          </a:xfrm>
          <a:prstGeom prst="rect">
            <a:avLst/>
          </a:prstGeom>
        </p:spPr>
      </p:pic>
      <p:sp>
        <p:nvSpPr>
          <p:cNvPr id="19" name="ZoneTexte 18">
            <a:extLst>
              <a:ext uri="{FF2B5EF4-FFF2-40B4-BE49-F238E27FC236}">
                <a16:creationId xmlns:a16="http://schemas.microsoft.com/office/drawing/2014/main" id="{1F2ACF2D-0024-4A96-B105-B62F02875CE6}"/>
              </a:ext>
            </a:extLst>
          </p:cNvPr>
          <p:cNvSpPr txBox="1"/>
          <p:nvPr/>
        </p:nvSpPr>
        <p:spPr>
          <a:xfrm>
            <a:off x="3635894" y="4258234"/>
            <a:ext cx="1766975" cy="307777"/>
          </a:xfrm>
          <a:prstGeom prst="rect">
            <a:avLst/>
          </a:prstGeom>
          <a:noFill/>
        </p:spPr>
        <p:txBody>
          <a:bodyPr wrap="square">
            <a:spAutoFit/>
          </a:bodyPr>
          <a:lstStyle/>
          <a:p>
            <a:r>
              <a:rPr lang="fr-FR" b="1" i="0" dirty="0" err="1">
                <a:solidFill>
                  <a:srgbClr val="000000"/>
                </a:solidFill>
                <a:effectLst/>
                <a:latin typeface="Helvetica Neue"/>
              </a:rPr>
              <a:t>Cost</a:t>
            </a:r>
            <a:r>
              <a:rPr lang="fr-FR" b="1" i="0" dirty="0">
                <a:solidFill>
                  <a:srgbClr val="000000"/>
                </a:solidFill>
                <a:effectLst/>
                <a:latin typeface="Helvetica Neue"/>
              </a:rPr>
              <a:t> Reduction</a:t>
            </a:r>
            <a:endParaRPr lang="fr-FR" dirty="0"/>
          </a:p>
        </p:txBody>
      </p:sp>
      <p:pic>
        <p:nvPicPr>
          <p:cNvPr id="20" name="Image 19">
            <a:extLst>
              <a:ext uri="{FF2B5EF4-FFF2-40B4-BE49-F238E27FC236}">
                <a16:creationId xmlns:a16="http://schemas.microsoft.com/office/drawing/2014/main" id="{298E9372-8AE0-43B3-B769-B934748A94F2}"/>
              </a:ext>
            </a:extLst>
          </p:cNvPr>
          <p:cNvPicPr>
            <a:picLocks noChangeAspect="1"/>
          </p:cNvPicPr>
          <p:nvPr/>
        </p:nvPicPr>
        <p:blipFill>
          <a:blip r:embed="rId7"/>
          <a:stretch>
            <a:fillRect/>
          </a:stretch>
        </p:blipFill>
        <p:spPr>
          <a:xfrm>
            <a:off x="6593509" y="2789198"/>
            <a:ext cx="1377081" cy="1377081"/>
          </a:xfrm>
          <a:prstGeom prst="rect">
            <a:avLst/>
          </a:prstGeom>
        </p:spPr>
      </p:pic>
      <p:sp>
        <p:nvSpPr>
          <p:cNvPr id="22" name="ZoneTexte 21">
            <a:extLst>
              <a:ext uri="{FF2B5EF4-FFF2-40B4-BE49-F238E27FC236}">
                <a16:creationId xmlns:a16="http://schemas.microsoft.com/office/drawing/2014/main" id="{AADCE0B1-76AC-4CE0-A3C1-6A8734892305}"/>
              </a:ext>
            </a:extLst>
          </p:cNvPr>
          <p:cNvSpPr txBox="1"/>
          <p:nvPr/>
        </p:nvSpPr>
        <p:spPr>
          <a:xfrm>
            <a:off x="6668209" y="4205308"/>
            <a:ext cx="1227679" cy="307777"/>
          </a:xfrm>
          <a:prstGeom prst="rect">
            <a:avLst/>
          </a:prstGeom>
          <a:noFill/>
        </p:spPr>
        <p:txBody>
          <a:bodyPr wrap="square">
            <a:spAutoFit/>
          </a:bodyPr>
          <a:lstStyle/>
          <a:p>
            <a:r>
              <a:rPr lang="fr-FR" b="1" i="0" dirty="0" err="1">
                <a:solidFill>
                  <a:srgbClr val="000000"/>
                </a:solidFill>
                <a:effectLst/>
                <a:latin typeface="Helvetica Neue"/>
              </a:rPr>
              <a:t>Scalability</a:t>
            </a:r>
            <a:endParaRPr lang="fr-FR" dirty="0"/>
          </a:p>
        </p:txBody>
      </p:sp>
    </p:spTree>
    <p:extLst>
      <p:ext uri="{BB962C8B-B14F-4D97-AF65-F5344CB8AC3E}">
        <p14:creationId xmlns:p14="http://schemas.microsoft.com/office/powerpoint/2010/main" val="3107455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777825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2400" dirty="0"/>
              <a:t>Course Objective</a:t>
            </a:r>
          </a:p>
        </p:txBody>
      </p:sp>
      <p:sp>
        <p:nvSpPr>
          <p:cNvPr id="21" name="Rectangle 20">
            <a:extLst>
              <a:ext uri="{FF2B5EF4-FFF2-40B4-BE49-F238E27FC236}">
                <a16:creationId xmlns:a16="http://schemas.microsoft.com/office/drawing/2014/main" id="{89A08119-D22B-44CE-A572-68940CE5D9F5}"/>
              </a:ext>
            </a:extLst>
          </p:cNvPr>
          <p:cNvSpPr/>
          <p:nvPr/>
        </p:nvSpPr>
        <p:spPr>
          <a:xfrm>
            <a:off x="605014" y="498088"/>
            <a:ext cx="8092937" cy="3750579"/>
          </a:xfrm>
          <a:prstGeom prst="rect">
            <a:avLst/>
          </a:prstGeom>
        </p:spPr>
        <p:txBody>
          <a:bodyPr wrap="square">
            <a:spAutoFit/>
          </a:bodyPr>
          <a:lstStyle/>
          <a:p>
            <a:pPr lvl="4" algn="just">
              <a:lnSpc>
                <a:spcPct val="115000"/>
              </a:lnSpc>
              <a:buClr>
                <a:schemeClr val="dk1"/>
              </a:buClr>
              <a:buSzPts val="1800"/>
            </a:pPr>
            <a:r>
              <a:rPr lang="en-US" sz="1600" dirty="0">
                <a:solidFill>
                  <a:schemeClr val="dk1"/>
                </a:solidFill>
                <a:latin typeface="Oswald"/>
                <a:ea typeface="Oswald"/>
                <a:cs typeface="Oswald"/>
                <a:sym typeface="Oswald"/>
              </a:rPr>
              <a:t>The objective of this course is to provide participants with a comprehensive understanding of computer vision by covering both foundational and advanced techniques. </a:t>
            </a:r>
          </a:p>
          <a:p>
            <a:pPr lvl="4" algn="just">
              <a:lnSpc>
                <a:spcPct val="115000"/>
              </a:lnSpc>
              <a:buClr>
                <a:schemeClr val="dk1"/>
              </a:buClr>
              <a:buSzPts val="1800"/>
            </a:pPr>
            <a:r>
              <a:rPr lang="en-US" sz="1600" dirty="0">
                <a:solidFill>
                  <a:schemeClr val="dk1"/>
                </a:solidFill>
                <a:latin typeface="Oswald"/>
                <a:ea typeface="Oswald"/>
                <a:cs typeface="Oswald"/>
                <a:sym typeface="Oswald"/>
              </a:rPr>
              <a:t>By the end of the course, you will:</a:t>
            </a:r>
          </a:p>
          <a:p>
            <a:pPr lvl="4" algn="just">
              <a:lnSpc>
                <a:spcPct val="115000"/>
              </a:lnSpc>
              <a:buClr>
                <a:schemeClr val="dk1"/>
              </a:buClr>
              <a:buSzPts val="1800"/>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Understand key image processing concepts such as filtering, feature extraction, and segmentation.</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Gain hands-on experience with tools like OpenCV and Python for image manipulation and analysis.</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Explore advanced topics, including deep learning, convolutional neural networks (CNNs), and object detection.</a:t>
            </a:r>
          </a:p>
          <a:p>
            <a:pPr marL="625475" lvl="4" indent="-285750" algn="just">
              <a:lnSpc>
                <a:spcPct val="115000"/>
              </a:lnSpc>
              <a:buClr>
                <a:schemeClr val="dk1"/>
              </a:buClr>
              <a:buSzPts val="1800"/>
              <a:buFont typeface="Arial" panose="020B0604020202020204" pitchFamily="34" charset="0"/>
              <a:buChar char="•"/>
            </a:pPr>
            <a:endParaRPr lang="en-US" sz="1600" dirty="0">
              <a:solidFill>
                <a:schemeClr val="dk1"/>
              </a:solidFill>
              <a:latin typeface="Oswald"/>
              <a:ea typeface="Oswald"/>
              <a:cs typeface="Oswald"/>
              <a:sym typeface="Oswald"/>
            </a:endParaRPr>
          </a:p>
          <a:p>
            <a:pPr marL="625475" lvl="4" indent="-285750" algn="just">
              <a:lnSpc>
                <a:spcPct val="115000"/>
              </a:lnSpc>
              <a:buClr>
                <a:schemeClr val="dk1"/>
              </a:buClr>
              <a:buSzPts val="1800"/>
              <a:buFont typeface="Arial" panose="020B0604020202020204" pitchFamily="34" charset="0"/>
              <a:buChar char="•"/>
            </a:pPr>
            <a:r>
              <a:rPr lang="en-US" sz="1600" dirty="0">
                <a:solidFill>
                  <a:schemeClr val="dk1"/>
                </a:solidFill>
                <a:latin typeface="Oswald"/>
                <a:ea typeface="Oswald"/>
                <a:cs typeface="Oswald"/>
                <a:sym typeface="Oswald"/>
              </a:rPr>
              <a:t>Develop the skills to apply computer vision techniques to real-world problems such as object recognition, image classification, and segmentation.</a:t>
            </a:r>
          </a:p>
        </p:txBody>
      </p:sp>
    </p:spTree>
    <p:extLst>
      <p:ext uri="{BB962C8B-B14F-4D97-AF65-F5344CB8AC3E}">
        <p14:creationId xmlns:p14="http://schemas.microsoft.com/office/powerpoint/2010/main" val="897267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3E317E-5EBA-4783-858A-9F9BDF66305E}"/>
              </a:ext>
            </a:extLst>
          </p:cNvPr>
          <p:cNvSpPr>
            <a:spLocks noGrp="1"/>
          </p:cNvSpPr>
          <p:nvPr>
            <p:ph type="ctrTitle"/>
          </p:nvPr>
        </p:nvSpPr>
        <p:spPr>
          <a:xfrm>
            <a:off x="1330711" y="2152447"/>
            <a:ext cx="6735337" cy="646200"/>
          </a:xfrm>
        </p:spPr>
        <p:txBody>
          <a:bodyPr/>
          <a:lstStyle/>
          <a:p>
            <a:r>
              <a:rPr lang="fr-FR" dirty="0" err="1"/>
              <a:t>Chapter</a:t>
            </a:r>
            <a:r>
              <a:rPr lang="fr-FR" dirty="0"/>
              <a:t> 1:</a:t>
            </a:r>
            <a:br>
              <a:rPr lang="fr-FR" dirty="0"/>
            </a:br>
            <a:r>
              <a:rPr lang="fr-FR" b="0" i="0" dirty="0">
                <a:solidFill>
                  <a:srgbClr val="000000"/>
                </a:solidFill>
                <a:effectLst/>
                <a:latin typeface="Oswald" panose="00000500000000000000" pitchFamily="2" charset="0"/>
              </a:rPr>
              <a:t>Introduction to Computer Vision</a:t>
            </a:r>
            <a:endParaRPr lang="fr-FR" dirty="0"/>
          </a:p>
        </p:txBody>
      </p:sp>
      <p:sp>
        <p:nvSpPr>
          <p:cNvPr id="8" name="Google Shape;411;p12">
            <a:extLst>
              <a:ext uri="{FF2B5EF4-FFF2-40B4-BE49-F238E27FC236}">
                <a16:creationId xmlns:a16="http://schemas.microsoft.com/office/drawing/2014/main" id="{186A8EE5-FFD4-4DD2-8979-A7762F8489CF}"/>
              </a:ext>
            </a:extLst>
          </p:cNvPr>
          <p:cNvSpPr txBox="1">
            <a:spLocks/>
          </p:cNvSpPr>
          <p:nvPr/>
        </p:nvSpPr>
        <p:spPr>
          <a:xfrm>
            <a:off x="58504" y="54909"/>
            <a:ext cx="4446589"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AMSE - Course on Computer Vision - 2024</a:t>
            </a:r>
          </a:p>
        </p:txBody>
      </p:sp>
    </p:spTree>
    <p:extLst>
      <p:ext uri="{BB962C8B-B14F-4D97-AF65-F5344CB8AC3E}">
        <p14:creationId xmlns:p14="http://schemas.microsoft.com/office/powerpoint/2010/main" val="1732269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46A5CB1-6381-4317-AF7C-E7CF12863B54}"/>
              </a:ext>
            </a:extLst>
          </p:cNvPr>
          <p:cNvPicPr>
            <a:picLocks noChangeAspect="1"/>
          </p:cNvPicPr>
          <p:nvPr/>
        </p:nvPicPr>
        <p:blipFill rotWithShape="1">
          <a:blip r:embed="rId2"/>
          <a:srcRect l="8129" t="8657" r="7221" b="8302"/>
          <a:stretch/>
        </p:blipFill>
        <p:spPr>
          <a:xfrm>
            <a:off x="3494048" y="417326"/>
            <a:ext cx="5649952" cy="4308848"/>
          </a:xfrm>
          <a:prstGeom prst="rect">
            <a:avLst/>
          </a:prstGeom>
        </p:spPr>
      </p:pic>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205086"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What is Computer Vision (CV) ?</a:t>
            </a:r>
          </a:p>
        </p:txBody>
      </p:sp>
      <p:sp>
        <p:nvSpPr>
          <p:cNvPr id="9" name="ZoneTexte 8">
            <a:extLst>
              <a:ext uri="{FF2B5EF4-FFF2-40B4-BE49-F238E27FC236}">
                <a16:creationId xmlns:a16="http://schemas.microsoft.com/office/drawing/2014/main" id="{7AF7DDEA-7DB6-4E4F-A244-12C7DA22212A}"/>
              </a:ext>
            </a:extLst>
          </p:cNvPr>
          <p:cNvSpPr txBox="1"/>
          <p:nvPr/>
        </p:nvSpPr>
        <p:spPr>
          <a:xfrm>
            <a:off x="58505" y="1663809"/>
            <a:ext cx="3435543" cy="2246769"/>
          </a:xfrm>
          <a:prstGeom prst="rect">
            <a:avLst/>
          </a:prstGeom>
          <a:noFill/>
        </p:spPr>
        <p:txBody>
          <a:bodyPr wrap="square">
            <a:spAutoFit/>
          </a:bodyPr>
          <a:lstStyle/>
          <a:p>
            <a:r>
              <a:rPr lang="en-US" b="1" i="0" dirty="0">
                <a:solidFill>
                  <a:srgbClr val="000000"/>
                </a:solidFill>
                <a:effectLst/>
                <a:latin typeface="Helvetica Neue"/>
              </a:rPr>
              <a:t>Definition:</a:t>
            </a:r>
            <a:r>
              <a:rPr lang="en-US" b="0" i="0" dirty="0">
                <a:solidFill>
                  <a:srgbClr val="000000"/>
                </a:solidFill>
                <a:effectLst/>
                <a:latin typeface="Helvetica Neue"/>
              </a:rPr>
              <a:t> Computer Vision is a field of artificial intelligence (AI) that enables machines to interpret and understand visual information from the world, such as images and videos. By simulating human vision, computer vision systems can analyze and extract meaningful insights from visual data, allowing machines to perform tasks that typically require human visual perception.</a:t>
            </a:r>
            <a:endParaRPr lang="fr-FR" dirty="0"/>
          </a:p>
        </p:txBody>
      </p:sp>
    </p:spTree>
    <p:extLst>
      <p:ext uri="{BB962C8B-B14F-4D97-AF65-F5344CB8AC3E}">
        <p14:creationId xmlns:p14="http://schemas.microsoft.com/office/powerpoint/2010/main" val="74046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pic>
        <p:nvPicPr>
          <p:cNvPr id="3" name="Image 2">
            <a:extLst>
              <a:ext uri="{FF2B5EF4-FFF2-40B4-BE49-F238E27FC236}">
                <a16:creationId xmlns:a16="http://schemas.microsoft.com/office/drawing/2014/main" id="{B36050D2-ACF6-421A-9B75-8191CDB60871}"/>
              </a:ext>
            </a:extLst>
          </p:cNvPr>
          <p:cNvPicPr>
            <a:picLocks noChangeAspect="1"/>
          </p:cNvPicPr>
          <p:nvPr/>
        </p:nvPicPr>
        <p:blipFill>
          <a:blip r:embed="rId2"/>
          <a:stretch>
            <a:fillRect/>
          </a:stretch>
        </p:blipFill>
        <p:spPr>
          <a:xfrm>
            <a:off x="679758" y="498088"/>
            <a:ext cx="8464242" cy="4509476"/>
          </a:xfrm>
          <a:prstGeom prst="rect">
            <a:avLst/>
          </a:prstGeom>
        </p:spPr>
      </p:pic>
    </p:spTree>
    <p:extLst>
      <p:ext uri="{BB962C8B-B14F-4D97-AF65-F5344CB8AC3E}">
        <p14:creationId xmlns:p14="http://schemas.microsoft.com/office/powerpoint/2010/main" val="285288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pic>
        <p:nvPicPr>
          <p:cNvPr id="5" name="Image 4">
            <a:extLst>
              <a:ext uri="{FF2B5EF4-FFF2-40B4-BE49-F238E27FC236}">
                <a16:creationId xmlns:a16="http://schemas.microsoft.com/office/drawing/2014/main" id="{90782C13-5641-4C7B-ABA3-1D5C353A22F3}"/>
              </a:ext>
            </a:extLst>
          </p:cNvPr>
          <p:cNvPicPr>
            <a:picLocks noChangeAspect="1"/>
          </p:cNvPicPr>
          <p:nvPr/>
        </p:nvPicPr>
        <p:blipFill>
          <a:blip r:embed="rId2"/>
          <a:stretch>
            <a:fillRect/>
          </a:stretch>
        </p:blipFill>
        <p:spPr>
          <a:xfrm>
            <a:off x="1590906" y="498088"/>
            <a:ext cx="6664069" cy="4438374"/>
          </a:xfrm>
          <a:prstGeom prst="rect">
            <a:avLst/>
          </a:prstGeom>
        </p:spPr>
      </p:pic>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dirty="0" err="1">
                <a:solidFill>
                  <a:srgbClr val="000000"/>
                </a:solidFill>
                <a:effectLst/>
                <a:latin typeface="Helvetica Neue"/>
              </a:rPr>
              <a:t>Autonomous</a:t>
            </a:r>
            <a:r>
              <a:rPr lang="fr-FR" b="1" i="0" dirty="0">
                <a:solidFill>
                  <a:srgbClr val="000000"/>
                </a:solidFill>
                <a:effectLst/>
                <a:latin typeface="Helvetica Neue"/>
              </a:rPr>
              <a:t> </a:t>
            </a:r>
            <a:r>
              <a:rPr lang="fr-FR" b="1" i="0" dirty="0" err="1">
                <a:solidFill>
                  <a:srgbClr val="000000"/>
                </a:solidFill>
                <a:effectLst/>
                <a:latin typeface="Helvetica Neue"/>
              </a:rPr>
              <a:t>Vehicles</a:t>
            </a:r>
            <a:endParaRPr lang="fr-FR" dirty="0"/>
          </a:p>
        </p:txBody>
      </p:sp>
    </p:spTree>
    <p:extLst>
      <p:ext uri="{BB962C8B-B14F-4D97-AF65-F5344CB8AC3E}">
        <p14:creationId xmlns:p14="http://schemas.microsoft.com/office/powerpoint/2010/main" val="2167635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11;p12">
            <a:extLst>
              <a:ext uri="{FF2B5EF4-FFF2-40B4-BE49-F238E27FC236}">
                <a16:creationId xmlns:a16="http://schemas.microsoft.com/office/drawing/2014/main" id="{4B95FD1B-4F60-476D-9A9E-7EBA97F8C608}"/>
              </a:ext>
            </a:extLst>
          </p:cNvPr>
          <p:cNvSpPr txBox="1">
            <a:spLocks/>
          </p:cNvSpPr>
          <p:nvPr/>
        </p:nvSpPr>
        <p:spPr>
          <a:xfrm>
            <a:off x="58505" y="54909"/>
            <a:ext cx="3955934" cy="4431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algn="l"/>
            <a:r>
              <a:rPr lang="en-US" sz="1800" dirty="0"/>
              <a:t>Applications of Computer Vision ?</a:t>
            </a:r>
          </a:p>
        </p:txBody>
      </p:sp>
      <p:sp>
        <p:nvSpPr>
          <p:cNvPr id="18" name="ZoneTexte 17">
            <a:extLst>
              <a:ext uri="{FF2B5EF4-FFF2-40B4-BE49-F238E27FC236}">
                <a16:creationId xmlns:a16="http://schemas.microsoft.com/office/drawing/2014/main" id="{604D0247-1A6E-48D9-945B-898042427020}"/>
              </a:ext>
            </a:extLst>
          </p:cNvPr>
          <p:cNvSpPr txBox="1"/>
          <p:nvPr/>
        </p:nvSpPr>
        <p:spPr>
          <a:xfrm>
            <a:off x="4070195" y="122610"/>
            <a:ext cx="4572000" cy="307777"/>
          </a:xfrm>
          <a:prstGeom prst="rect">
            <a:avLst/>
          </a:prstGeom>
          <a:noFill/>
        </p:spPr>
        <p:txBody>
          <a:bodyPr wrap="square">
            <a:spAutoFit/>
          </a:bodyPr>
          <a:lstStyle/>
          <a:p>
            <a:r>
              <a:rPr lang="fr-FR" b="1" i="0">
                <a:solidFill>
                  <a:srgbClr val="000000"/>
                </a:solidFill>
                <a:effectLst/>
                <a:latin typeface="Helvetica Neue"/>
              </a:rPr>
              <a:t>Medical Imaging</a:t>
            </a:r>
            <a:endParaRPr lang="fr-FR" dirty="0"/>
          </a:p>
        </p:txBody>
      </p:sp>
      <p:pic>
        <p:nvPicPr>
          <p:cNvPr id="3" name="Image 2">
            <a:extLst>
              <a:ext uri="{FF2B5EF4-FFF2-40B4-BE49-F238E27FC236}">
                <a16:creationId xmlns:a16="http://schemas.microsoft.com/office/drawing/2014/main" id="{01E0DA7B-7246-466A-964A-453255D8A576}"/>
              </a:ext>
            </a:extLst>
          </p:cNvPr>
          <p:cNvPicPr>
            <a:picLocks noChangeAspect="1"/>
          </p:cNvPicPr>
          <p:nvPr/>
        </p:nvPicPr>
        <p:blipFill>
          <a:blip r:embed="rId2"/>
          <a:stretch>
            <a:fillRect/>
          </a:stretch>
        </p:blipFill>
        <p:spPr>
          <a:xfrm>
            <a:off x="2044390" y="485859"/>
            <a:ext cx="5808950" cy="4552764"/>
          </a:xfrm>
          <a:prstGeom prst="rect">
            <a:avLst/>
          </a:prstGeom>
        </p:spPr>
      </p:pic>
    </p:spTree>
    <p:extLst>
      <p:ext uri="{BB962C8B-B14F-4D97-AF65-F5344CB8AC3E}">
        <p14:creationId xmlns:p14="http://schemas.microsoft.com/office/powerpoint/2010/main" val="724548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1.5|1.5"/>
</p:tagLst>
</file>

<file path=ppt/tags/tag2.xml><?xml version="1.0" encoding="utf-8"?>
<p:tagLst xmlns:a="http://schemas.openxmlformats.org/drawingml/2006/main" xmlns:r="http://schemas.openxmlformats.org/officeDocument/2006/relationships" xmlns:p="http://schemas.openxmlformats.org/presentationml/2006/main">
  <p:tag name="TIMING" val="|1.3|1.3|1.4"/>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Meeting and Report Mind Map by Slidesgo">
  <a:themeElements>
    <a:clrScheme name="Simple Light">
      <a:dk1>
        <a:srgbClr val="2D0557"/>
      </a:dk1>
      <a:lt1>
        <a:srgbClr val="FFFFFF"/>
      </a:lt1>
      <a:dk2>
        <a:srgbClr val="F3F3F3"/>
      </a:dk2>
      <a:lt2>
        <a:srgbClr val="D9D9D9"/>
      </a:lt2>
      <a:accent1>
        <a:srgbClr val="B7B7B7"/>
      </a:accent1>
      <a:accent2>
        <a:srgbClr val="2D0557"/>
      </a:accent2>
      <a:accent3>
        <a:srgbClr val="D9D9D9"/>
      </a:accent3>
      <a:accent4>
        <a:srgbClr val="FF878A"/>
      </a:accent4>
      <a:accent5>
        <a:srgbClr val="FFA7A9"/>
      </a:accent5>
      <a:accent6>
        <a:srgbClr val="2D0557"/>
      </a:accent6>
      <a:hlink>
        <a:srgbClr val="2D05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eeting and Report Mind Map by Slidesgo">
  <a:themeElements>
    <a:clrScheme name="Simple Light">
      <a:dk1>
        <a:srgbClr val="2D0557"/>
      </a:dk1>
      <a:lt1>
        <a:srgbClr val="FFFFFF"/>
      </a:lt1>
      <a:dk2>
        <a:srgbClr val="F3F3F3"/>
      </a:dk2>
      <a:lt2>
        <a:srgbClr val="D9D9D9"/>
      </a:lt2>
      <a:accent1>
        <a:srgbClr val="B7B7B7"/>
      </a:accent1>
      <a:accent2>
        <a:srgbClr val="2D0557"/>
      </a:accent2>
      <a:accent3>
        <a:srgbClr val="D9D9D9"/>
      </a:accent3>
      <a:accent4>
        <a:srgbClr val="FF878A"/>
      </a:accent4>
      <a:accent5>
        <a:srgbClr val="FFA7A9"/>
      </a:accent5>
      <a:accent6>
        <a:srgbClr val="2D0557"/>
      </a:accent6>
      <a:hlink>
        <a:srgbClr val="2D05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itus xmlns="http://schemas.titus.com/TitusProperties/">
  <TitusGUID xmlns="">2421bb01-ec49-458e-a40f-b5bf31c3b2fc</TitusGUID>
  <TitusMetadata xmlns="">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TitusMetadata>
</titus>
</file>

<file path=customXml/itemProps1.xml><?xml version="1.0" encoding="utf-8"?>
<ds:datastoreItem xmlns:ds="http://schemas.openxmlformats.org/officeDocument/2006/customXml" ds:itemID="{38786B78-0FE7-4ADC-A99F-633600E86DE9}">
  <ds:schemaRefs>
    <ds:schemaRef ds:uri="http://schemas.titus.com/TitusProperties/"/>
    <ds:schemaRef ds:uri=""/>
  </ds:schemaRefs>
</ds:datastoreItem>
</file>

<file path=docProps/app.xml><?xml version="1.0" encoding="utf-8"?>
<Properties xmlns="http://schemas.openxmlformats.org/officeDocument/2006/extended-properties" xmlns:vt="http://schemas.openxmlformats.org/officeDocument/2006/docPropsVTypes">
  <TotalTime>0</TotalTime>
  <Words>1377</Words>
  <Application>Microsoft Office PowerPoint</Application>
  <PresentationFormat>Affichage à l'écran (16:9)</PresentationFormat>
  <Paragraphs>195</Paragraphs>
  <Slides>33</Slides>
  <Notes>10</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33</vt:i4>
      </vt:variant>
    </vt:vector>
  </HeadingPairs>
  <TitlesOfParts>
    <vt:vector size="40" baseType="lpstr">
      <vt:lpstr>Helvetica Neue</vt:lpstr>
      <vt:lpstr>Oswald</vt:lpstr>
      <vt:lpstr>Tahoma</vt:lpstr>
      <vt:lpstr>Microsoft Sans Serif</vt:lpstr>
      <vt:lpstr>Arial</vt:lpstr>
      <vt:lpstr>Meeting and Report Mind Map by Slidesgo</vt:lpstr>
      <vt:lpstr>1_Meeting and Report Mind Map by Slidesgo</vt:lpstr>
      <vt:lpstr>Course  Computer Vision  AMSE -2024</vt:lpstr>
      <vt:lpstr>Présentation PowerPoint</vt:lpstr>
      <vt:lpstr>Présentation PowerPoint</vt:lpstr>
      <vt:lpstr>Présentation PowerPoint</vt:lpstr>
      <vt:lpstr>Chapter 1: Introduction to Computer Vision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Defects Detection in Rotor Composite Parts using A.I.</vt:lpstr>
      <vt:lpstr>Background</vt:lpstr>
      <vt:lpstr>Présentation PowerPoint</vt:lpstr>
      <vt:lpstr>Présentation PowerPoint</vt:lpstr>
      <vt:lpstr>Présentation PowerPoint</vt:lpstr>
      <vt:lpstr>Using A.I.</vt:lpstr>
      <vt:lpstr>Présentation PowerPoint</vt:lpstr>
      <vt:lpstr>How ?</vt:lpstr>
      <vt:lpstr>Présentation PowerPoint</vt:lpstr>
      <vt:lpstr>Présentation PowerPoint</vt:lpstr>
      <vt:lpstr>Présentation PowerPoint</vt:lpstr>
      <vt:lpstr>Présentation PowerPoint</vt:lpstr>
      <vt:lpstr>DEFECT DETECTION on RADIOSCOPIES using AI</vt:lpstr>
      <vt:lpstr>DEFECT DETECTION on RADIOSCOPIES using AI</vt:lpstr>
      <vt:lpstr>DEFECT DETECTION on RADIOSCOPIES using AI</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BLADE RADIOSCOPY</dc:title>
  <dc:creator>LEBLAND, Lisa</dc:creator>
  <cp:lastModifiedBy>GRISELIN, Nicolas</cp:lastModifiedBy>
  <cp:revision>157</cp:revision>
  <cp:lastPrinted>2022-02-23T14:55:08Z</cp:lastPrinted>
  <dcterms:modified xsi:type="dcterms:W3CDTF">2024-10-17T06:51:37Z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2421bb01-ec49-458e-a40f-b5bf31c3b2fc</vt:lpwstr>
  </property>
  <property fmtid="{D5CDD505-2E9C-101B-9397-08002B2CF9AE}" pid="3" name="ClassificationUserID">
    <vt:lpwstr>A802437</vt:lpwstr>
  </property>
  <property fmtid="{D5CDD505-2E9C-101B-9397-08002B2CF9AE}" pid="4" name="ClassificationUTCDatestamp">
    <vt:lpwstr>2024-06-26T13:18:08.2734531Z</vt:lpwstr>
  </property>
  <property fmtid="{D5CDD505-2E9C-101B-9397-08002B2CF9AE}" pid="5" name="Taxonomy Reference">
    <vt:lpwstr>AH v3.6 -  M1943_Appendix C_4</vt:lpwstr>
  </property>
  <property fmtid="{D5CDD505-2E9C-101B-9397-08002B2CF9AE}" pid="6" name="e-tag">
    <vt:lpwstr>XXPCA|||||XXCCA</vt:lpwstr>
  </property>
  <property fmtid="{D5CDD505-2E9C-101B-9397-08002B2CF9AE}" pid="7" name="DataSensitivity">
    <vt:lpwstr>Not or Basic Personal Data|||||Not Applicable</vt:lpwstr>
  </property>
  <property fmtid="{D5CDD505-2E9C-101B-9397-08002B2CF9AE}" pid="8" name="TVM">
    <vt:lpwstr>Y</vt:lpwstr>
  </property>
  <property fmtid="{D5CDD505-2E9C-101B-9397-08002B2CF9AE}" pid="9" name="TempHistorization">
    <vt:lpwstr>,|||||||||||A802437|2024-06-26T13:18:08.6231328Z</vt:lpwstr>
  </property>
  <property fmtid="{D5CDD505-2E9C-101B-9397-08002B2CF9AE}" pid="10" name="Historization">
    <vt:lpwstr>EC_Rationale|EC_National_Country|EC_EX_Country|EC_NationalRegulationTag|EC_EXRegulationTagEAR|EC_EXRegulationTagITAR|DECommonECClassificationCode|ESCommonECClassificationCode|FRMLAMADUClassificationCode|GBCommonECClassificationCode|ECCClassificationCode1|ClassificationCodeEAR|ClassificationCodeITAR|User_Id|UTCDateStamp],,|||||||||||A802437|2024-06-26T13:18:08.8779942Z</vt:lpwstr>
  </property>
  <property fmtid="{D5CDD505-2E9C-101B-9397-08002B2CF9AE}" pid="11" name="DP">
    <vt:lpwstr>NBPD</vt:lpwstr>
  </property>
  <property fmtid="{D5CDD505-2E9C-101B-9397-08002B2CF9AE}" pid="12" name="EC1">
    <vt:lpwstr>NT</vt:lpwstr>
  </property>
  <property fmtid="{D5CDD505-2E9C-101B-9397-08002B2CF9AE}" pid="13" name="EC2">
    <vt:lpwstr>NT</vt:lpwstr>
  </property>
  <property fmtid="{D5CDD505-2E9C-101B-9397-08002B2CF9AE}" pid="14" name="NSJ">
    <vt:lpwstr>NA</vt:lpwstr>
  </property>
  <property fmtid="{D5CDD505-2E9C-101B-9397-08002B2CF9AE}" pid="15" name="CC">
    <vt:lpwstr>NA</vt:lpwstr>
  </property>
  <property fmtid="{D5CDD505-2E9C-101B-9397-08002B2CF9AE}" pid="16" name="BPD">
    <vt:lpwstr>B</vt:lpwstr>
  </property>
  <property fmtid="{D5CDD505-2E9C-101B-9397-08002B2CF9AE}" pid="17" name="VM">
    <vt:lpwstr>Y</vt:lpwstr>
  </property>
  <property fmtid="{D5CDD505-2E9C-101B-9397-08002B2CF9AE}" pid="18" name="VMR">
    <vt:lpwstr>EC;NS;CC</vt:lpwstr>
  </property>
</Properties>
</file>